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57" r:id="rId10"/>
    <p:sldId id="258" r:id="rId11"/>
    <p:sldId id="267" r:id="rId12"/>
    <p:sldId id="268" r:id="rId13"/>
    <p:sldId id="269" r:id="rId14"/>
    <p:sldId id="262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/>
    <p:restoredTop sz="94643"/>
  </p:normalViewPr>
  <p:slideViewPr>
    <p:cSldViewPr>
      <p:cViewPr varScale="1">
        <p:scale>
          <a:sx n="83" d="100"/>
          <a:sy n="83" d="100"/>
        </p:scale>
        <p:origin x="192" y="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6408"/>
            <a:ext cx="9144000" cy="4712208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1976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414337" y="3284874"/>
            <a:ext cx="8315400" cy="1543200"/>
          </a:xfrm>
          <a:custGeom>
            <a:avLst/>
            <a:gdLst>
              <a:gd name="connsiteX0" fmla="*/ 0 w 8315400"/>
              <a:gd name="connsiteY0" fmla="*/ 1543200 h 1543200"/>
              <a:gd name="connsiteX1" fmla="*/ 8315400 w 8315400"/>
              <a:gd name="connsiteY1" fmla="*/ 1543200 h 1543200"/>
              <a:gd name="connsiteX2" fmla="*/ 8315400 w 8315400"/>
              <a:gd name="connsiteY2" fmla="*/ 0 h 1543200"/>
              <a:gd name="connsiteX3" fmla="*/ 0 w 8315400"/>
              <a:gd name="connsiteY3" fmla="*/ 0 h 154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315400" h="1543200">
                <a:moveTo>
                  <a:pt x="0" y="1543200"/>
                </a:moveTo>
                <a:lnTo>
                  <a:pt x="8315400" y="1543200"/>
                </a:lnTo>
                <a:lnTo>
                  <a:pt x="8315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340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             </a:t>
            </a:r>
            <a:r>
              <a:rPr lang="en-US" altLang="zh-CN" sz="28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zh-CN" altLang="en-US" sz="28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Research by </a:t>
            </a:r>
            <a:r>
              <a:rPr lang="en-US" altLang="zh-CN" sz="2800" b="1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Anqi</a:t>
            </a:r>
            <a:r>
              <a:rPr lang="en-US" altLang="zh-CN" sz="28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Liu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694263"/>
            <a:ext cx="2819808" cy="356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8"/>
              </a:lnSpc>
            </a:pPr>
            <a:r>
              <a:rPr lang="en-US" altLang="zh-CN" sz="2808" b="1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Time series model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51270" y="1837991"/>
            <a:ext cx="2981072" cy="7335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Step 1:</a:t>
            </a:r>
            <a:r>
              <a:rPr lang="ko-KR" altLang="en-US" sz="1200" b="0" i="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用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time series model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200" b="0" i="0" dirty="0" err="1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找到数据的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pattern</a:t>
            </a:r>
          </a:p>
          <a:p>
            <a:pPr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Step 2:</a:t>
            </a:r>
            <a:r>
              <a:rPr lang="ko-KR" altLang="en-US" sz="1200" b="0" i="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把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regular pattern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200" b="0" i="0" dirty="0" err="1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从原始数据中剥离</a:t>
            </a:r>
            <a:endParaRPr lang="en-US" altLang="zh-CN" sz="1200" b="0" i="0" dirty="0">
              <a:solidFill>
                <a:srgbClr val="888888"/>
              </a:solidFill>
              <a:latin typeface="Microsoft YaHei" pitchFamily="18" charset="0"/>
              <a:cs typeface="Microsoft YaHei" pitchFamily="18" charset="0"/>
            </a:endParaRPr>
          </a:p>
          <a:p>
            <a:pPr>
              <a:lnSpc>
                <a:spcPts val="2186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Step 3: </a:t>
            </a:r>
            <a:r>
              <a:rPr lang="ko-KR" altLang="en-US" sz="1200" b="0" i="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对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residual</a:t>
            </a:r>
            <a:r>
              <a:rPr lang="ko-KR" altLang="en-US" sz="1200" b="0" i="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使用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threshold model</a:t>
            </a:r>
          </a:p>
        </p:txBody>
      </p:sp>
      <p:sp>
        <p:nvSpPr>
          <p:cNvPr id="7" name="Freeform 3"/>
          <p:cNvSpPr/>
          <p:nvPr/>
        </p:nvSpPr>
        <p:spPr>
          <a:xfrm>
            <a:off x="983972" y="2989814"/>
            <a:ext cx="1376571" cy="85725"/>
          </a:xfrm>
          <a:custGeom>
            <a:avLst/>
            <a:gdLst>
              <a:gd name="connsiteX0" fmla="*/ 0 w 1376571"/>
              <a:gd name="connsiteY0" fmla="*/ 28574 h 85725"/>
              <a:gd name="connsiteX1" fmla="*/ 1305133 w 1376571"/>
              <a:gd name="connsiteY1" fmla="*/ 28575 h 85725"/>
              <a:gd name="connsiteX2" fmla="*/ 1305133 w 1376571"/>
              <a:gd name="connsiteY2" fmla="*/ 57150 h 85725"/>
              <a:gd name="connsiteX3" fmla="*/ 0 w 1376571"/>
              <a:gd name="connsiteY3" fmla="*/ 57149 h 85725"/>
              <a:gd name="connsiteX5" fmla="*/ 1290846 w 1376571"/>
              <a:gd name="connsiteY5" fmla="*/ 0 h 85725"/>
              <a:gd name="connsiteX6" fmla="*/ 1376571 w 1376571"/>
              <a:gd name="connsiteY6" fmla="*/ 42862 h 85725"/>
              <a:gd name="connsiteX7" fmla="*/ 1290846 w 1376571"/>
              <a:gd name="connsiteY7" fmla="*/ 85725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76571" h="85725">
                <a:moveTo>
                  <a:pt x="0" y="28574"/>
                </a:moveTo>
                <a:lnTo>
                  <a:pt x="1305133" y="28575"/>
                </a:lnTo>
                <a:lnTo>
                  <a:pt x="1305133" y="57150"/>
                </a:lnTo>
                <a:lnTo>
                  <a:pt x="0" y="57149"/>
                </a:lnTo>
                <a:moveTo>
                  <a:pt x="1290846" y="0"/>
                </a:moveTo>
                <a:lnTo>
                  <a:pt x="1376571" y="42862"/>
                </a:lnTo>
                <a:lnTo>
                  <a:pt x="1290846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66667" y="2989814"/>
            <a:ext cx="1083366" cy="85725"/>
          </a:xfrm>
          <a:custGeom>
            <a:avLst/>
            <a:gdLst>
              <a:gd name="connsiteX0" fmla="*/ 0 w 1083366"/>
              <a:gd name="connsiteY0" fmla="*/ 28574 h 85725"/>
              <a:gd name="connsiteX1" fmla="*/ 1011927 w 1083366"/>
              <a:gd name="connsiteY1" fmla="*/ 28575 h 85725"/>
              <a:gd name="connsiteX2" fmla="*/ 1011927 w 1083366"/>
              <a:gd name="connsiteY2" fmla="*/ 57150 h 85725"/>
              <a:gd name="connsiteX3" fmla="*/ 0 w 1083366"/>
              <a:gd name="connsiteY3" fmla="*/ 57149 h 85725"/>
              <a:gd name="connsiteX5" fmla="*/ 997641 w 1083366"/>
              <a:gd name="connsiteY5" fmla="*/ 0 h 85725"/>
              <a:gd name="connsiteX6" fmla="*/ 1083366 w 1083366"/>
              <a:gd name="connsiteY6" fmla="*/ 42862 h 85725"/>
              <a:gd name="connsiteX7" fmla="*/ 997640 w 1083366"/>
              <a:gd name="connsiteY7" fmla="*/ 85725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3366" h="85725">
                <a:moveTo>
                  <a:pt x="0" y="28574"/>
                </a:moveTo>
                <a:lnTo>
                  <a:pt x="1011927" y="28575"/>
                </a:lnTo>
                <a:lnTo>
                  <a:pt x="1011927" y="57150"/>
                </a:lnTo>
                <a:lnTo>
                  <a:pt x="0" y="57149"/>
                </a:lnTo>
                <a:moveTo>
                  <a:pt x="997641" y="0"/>
                </a:moveTo>
                <a:lnTo>
                  <a:pt x="1083366" y="42862"/>
                </a:lnTo>
                <a:lnTo>
                  <a:pt x="997640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1017374" y="2764561"/>
            <a:ext cx="4828022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Input Signal x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                                                           e &gt; h?</a:t>
            </a:r>
          </a:p>
        </p:txBody>
      </p:sp>
      <p:sp>
        <p:nvSpPr>
          <p:cNvPr id="10" name="Freeform 3"/>
          <p:cNvSpPr/>
          <p:nvPr/>
        </p:nvSpPr>
        <p:spPr>
          <a:xfrm>
            <a:off x="4693966" y="2616471"/>
            <a:ext cx="1372701" cy="839857"/>
          </a:xfrm>
          <a:custGeom>
            <a:avLst/>
            <a:gdLst>
              <a:gd name="connsiteX0" fmla="*/ 0 w 1372701"/>
              <a:gd name="connsiteY0" fmla="*/ 419929 h 839857"/>
              <a:gd name="connsiteX1" fmla="*/ 686351 w 1372701"/>
              <a:gd name="connsiteY1" fmla="*/ 0 h 839857"/>
              <a:gd name="connsiteX2" fmla="*/ 1372701 w 1372701"/>
              <a:gd name="connsiteY2" fmla="*/ 419929 h 839857"/>
              <a:gd name="connsiteX3" fmla="*/ 686351 w 1372701"/>
              <a:gd name="connsiteY3" fmla="*/ 839857 h 839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2701" h="839857">
                <a:moveTo>
                  <a:pt x="0" y="419929"/>
                </a:moveTo>
                <a:lnTo>
                  <a:pt x="686351" y="0"/>
                </a:lnTo>
                <a:lnTo>
                  <a:pt x="1372701" y="419929"/>
                </a:lnTo>
                <a:lnTo>
                  <a:pt x="686351" y="839857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6413163" y="2791993"/>
            <a:ext cx="431599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Yes</a:t>
            </a:r>
          </a:p>
        </p:txBody>
      </p:sp>
      <p:sp>
        <p:nvSpPr>
          <p:cNvPr id="12" name="Freeform 3"/>
          <p:cNvSpPr/>
          <p:nvPr/>
        </p:nvSpPr>
        <p:spPr>
          <a:xfrm>
            <a:off x="7148751" y="2715867"/>
            <a:ext cx="1590261" cy="618695"/>
          </a:xfrm>
          <a:custGeom>
            <a:avLst/>
            <a:gdLst>
              <a:gd name="connsiteX0" fmla="*/ 0 w 1590261"/>
              <a:gd name="connsiteY0" fmla="*/ 0 h 618695"/>
              <a:gd name="connsiteX1" fmla="*/ 1590261 w 1590261"/>
              <a:gd name="connsiteY1" fmla="*/ 0 h 618695"/>
              <a:gd name="connsiteX2" fmla="*/ 1590261 w 1590261"/>
              <a:gd name="connsiteY2" fmla="*/ 618695 h 618695"/>
              <a:gd name="connsiteX3" fmla="*/ 0 w 1590261"/>
              <a:gd name="connsiteY3" fmla="*/ 618695 h 618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90261" h="618695">
                <a:moveTo>
                  <a:pt x="0" y="0"/>
                </a:moveTo>
                <a:lnTo>
                  <a:pt x="1590261" y="0"/>
                </a:lnTo>
                <a:lnTo>
                  <a:pt x="1590261" y="618695"/>
                </a:lnTo>
                <a:lnTo>
                  <a:pt x="0" y="6186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7516122" y="2941345"/>
            <a:ext cx="1177981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Trigger alarm</a:t>
            </a:r>
          </a:p>
        </p:txBody>
      </p:sp>
      <p:sp>
        <p:nvSpPr>
          <p:cNvPr id="14" name="Freeform 3"/>
          <p:cNvSpPr/>
          <p:nvPr/>
        </p:nvSpPr>
        <p:spPr>
          <a:xfrm>
            <a:off x="4139178" y="3007818"/>
            <a:ext cx="7065" cy="829686"/>
          </a:xfrm>
          <a:custGeom>
            <a:avLst/>
            <a:gdLst>
              <a:gd name="connsiteX0" fmla="*/ 0 w 7065"/>
              <a:gd name="connsiteY0" fmla="*/ 0 h 829686"/>
              <a:gd name="connsiteX1" fmla="*/ 7065 w 7065"/>
              <a:gd name="connsiteY1" fmla="*/ 829686 h 829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65" h="829686">
                <a:moveTo>
                  <a:pt x="0" y="0"/>
                </a:moveTo>
                <a:lnTo>
                  <a:pt x="7065" y="829686"/>
                </a:lnTo>
              </a:path>
            </a:pathLst>
          </a:custGeom>
          <a:solidFill>
            <a:srgbClr val="FFFFFF">
              <a:alpha val="0"/>
            </a:srgbClr>
          </a:solidFill>
          <a:ln w="28575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564804" y="3837504"/>
            <a:ext cx="1162878" cy="604994"/>
          </a:xfrm>
          <a:custGeom>
            <a:avLst/>
            <a:gdLst>
              <a:gd name="connsiteX0" fmla="*/ 0 w 1162878"/>
              <a:gd name="connsiteY0" fmla="*/ 0 h 604994"/>
              <a:gd name="connsiteX1" fmla="*/ 1162878 w 1162878"/>
              <a:gd name="connsiteY1" fmla="*/ 0 h 604994"/>
              <a:gd name="connsiteX2" fmla="*/ 1162878 w 1162878"/>
              <a:gd name="connsiteY2" fmla="*/ 604994 h 604994"/>
              <a:gd name="connsiteX3" fmla="*/ 0 w 1162878"/>
              <a:gd name="connsiteY3" fmla="*/ 604994 h 604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62878" h="604994">
                <a:moveTo>
                  <a:pt x="0" y="0"/>
                </a:moveTo>
                <a:lnTo>
                  <a:pt x="1162878" y="0"/>
                </a:lnTo>
                <a:lnTo>
                  <a:pt x="1162878" y="604994"/>
                </a:lnTo>
                <a:lnTo>
                  <a:pt x="0" y="60499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701209" y="4140002"/>
            <a:ext cx="670890" cy="1"/>
          </a:xfrm>
          <a:custGeom>
            <a:avLst/>
            <a:gdLst>
              <a:gd name="connsiteX0" fmla="*/ 0 w 670890"/>
              <a:gd name="connsiteY0" fmla="*/ 0 h 1"/>
              <a:gd name="connsiteX1" fmla="*/ 670890 w 670890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0890" h="1">
                <a:moveTo>
                  <a:pt x="0" y="0"/>
                </a:moveTo>
                <a:lnTo>
                  <a:pt x="670890" y="1"/>
                </a:lnTo>
              </a:path>
            </a:pathLst>
          </a:custGeom>
          <a:solidFill>
            <a:srgbClr val="FFFFFF">
              <a:alpha val="0"/>
            </a:srgbClr>
          </a:solidFill>
          <a:ln w="28575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329238" y="3466000"/>
            <a:ext cx="85725" cy="674002"/>
          </a:xfrm>
          <a:custGeom>
            <a:avLst/>
            <a:gdLst>
              <a:gd name="connsiteX0" fmla="*/ 57149 w 85725"/>
              <a:gd name="connsiteY0" fmla="*/ 674002 h 674002"/>
              <a:gd name="connsiteX1" fmla="*/ 57150 w 85725"/>
              <a:gd name="connsiteY1" fmla="*/ 71438 h 674002"/>
              <a:gd name="connsiteX2" fmla="*/ 28575 w 85725"/>
              <a:gd name="connsiteY2" fmla="*/ 71438 h 674002"/>
              <a:gd name="connsiteX3" fmla="*/ 28574 w 85725"/>
              <a:gd name="connsiteY3" fmla="*/ 674002 h 674002"/>
              <a:gd name="connsiteX5" fmla="*/ 85725 w 85725"/>
              <a:gd name="connsiteY5" fmla="*/ 85725 h 674002"/>
              <a:gd name="connsiteX6" fmla="*/ 42862 w 85725"/>
              <a:gd name="connsiteY6" fmla="*/ 0 h 674002"/>
              <a:gd name="connsiteX7" fmla="*/ 0 w 85725"/>
              <a:gd name="connsiteY7" fmla="*/ 85725 h 674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5725" h="674002">
                <a:moveTo>
                  <a:pt x="57149" y="674002"/>
                </a:moveTo>
                <a:lnTo>
                  <a:pt x="57150" y="71438"/>
                </a:lnTo>
                <a:lnTo>
                  <a:pt x="28575" y="71438"/>
                </a:lnTo>
                <a:lnTo>
                  <a:pt x="28574" y="674002"/>
                </a:lnTo>
                <a:moveTo>
                  <a:pt x="85725" y="85725"/>
                </a:moveTo>
                <a:lnTo>
                  <a:pt x="42862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3869522" y="4026433"/>
            <a:ext cx="729285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 = f(e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19" name="Freeform 3"/>
          <p:cNvSpPr/>
          <p:nvPr/>
        </p:nvSpPr>
        <p:spPr>
          <a:xfrm>
            <a:off x="2345861" y="2613985"/>
            <a:ext cx="1463581" cy="839857"/>
          </a:xfrm>
          <a:custGeom>
            <a:avLst/>
            <a:gdLst>
              <a:gd name="connsiteX0" fmla="*/ 0 w 1463581"/>
              <a:gd name="connsiteY0" fmla="*/ 419929 h 839857"/>
              <a:gd name="connsiteX1" fmla="*/ 731791 w 1463581"/>
              <a:gd name="connsiteY1" fmla="*/ 0 h 839857"/>
              <a:gd name="connsiteX2" fmla="*/ 1463581 w 1463581"/>
              <a:gd name="connsiteY2" fmla="*/ 419929 h 839857"/>
              <a:gd name="connsiteX3" fmla="*/ 731791 w 1463581"/>
              <a:gd name="connsiteY3" fmla="*/ 839857 h 839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63581" h="839857">
                <a:moveTo>
                  <a:pt x="0" y="419929"/>
                </a:moveTo>
                <a:lnTo>
                  <a:pt x="731791" y="0"/>
                </a:lnTo>
                <a:lnTo>
                  <a:pt x="1463581" y="419929"/>
                </a:lnTo>
                <a:lnTo>
                  <a:pt x="731791" y="839857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"/>
          <p:cNvSpPr txBox="1"/>
          <p:nvPr/>
        </p:nvSpPr>
        <p:spPr>
          <a:xfrm>
            <a:off x="2719675" y="2743225"/>
            <a:ext cx="1010871" cy="390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Detrend </a:t>
            </a:r>
          </a:p>
          <a:p>
            <a:pPr>
              <a:lnSpc>
                <a:spcPts val="1680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 f(x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t-i</a:t>
            </a: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)+e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</a:p>
        </p:txBody>
      </p:sp>
      <p:sp>
        <p:nvSpPr>
          <p:cNvPr id="21" name="Freeform 3"/>
          <p:cNvSpPr/>
          <p:nvPr/>
        </p:nvSpPr>
        <p:spPr>
          <a:xfrm>
            <a:off x="3809442" y="2989814"/>
            <a:ext cx="891766" cy="85725"/>
          </a:xfrm>
          <a:custGeom>
            <a:avLst/>
            <a:gdLst>
              <a:gd name="connsiteX0" fmla="*/ 0 w 891766"/>
              <a:gd name="connsiteY0" fmla="*/ 28574 h 85725"/>
              <a:gd name="connsiteX1" fmla="*/ 820330 w 891766"/>
              <a:gd name="connsiteY1" fmla="*/ 28575 h 85725"/>
              <a:gd name="connsiteX2" fmla="*/ 820330 w 891766"/>
              <a:gd name="connsiteY2" fmla="*/ 57150 h 85725"/>
              <a:gd name="connsiteX3" fmla="*/ 0 w 891766"/>
              <a:gd name="connsiteY3" fmla="*/ 57149 h 85725"/>
              <a:gd name="connsiteX5" fmla="*/ 806041 w 891766"/>
              <a:gd name="connsiteY5" fmla="*/ 0 h 85725"/>
              <a:gd name="connsiteX6" fmla="*/ 891766 w 891766"/>
              <a:gd name="connsiteY6" fmla="*/ 42862 h 85725"/>
              <a:gd name="connsiteX7" fmla="*/ 806041 w 891766"/>
              <a:gd name="connsiteY7" fmla="*/ 85725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91766" h="85725">
                <a:moveTo>
                  <a:pt x="0" y="28574"/>
                </a:moveTo>
                <a:lnTo>
                  <a:pt x="820330" y="28575"/>
                </a:lnTo>
                <a:lnTo>
                  <a:pt x="820330" y="57150"/>
                </a:lnTo>
                <a:lnTo>
                  <a:pt x="0" y="57149"/>
                </a:lnTo>
                <a:moveTo>
                  <a:pt x="806041" y="0"/>
                </a:moveTo>
                <a:lnTo>
                  <a:pt x="891766" y="42862"/>
                </a:lnTo>
                <a:lnTo>
                  <a:pt x="806041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3952763" y="2776753"/>
            <a:ext cx="262575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</a:p>
        </p:txBody>
      </p:sp>
      <p:sp>
        <p:nvSpPr>
          <p:cNvPr id="23" name="Freeform 3"/>
          <p:cNvSpPr/>
          <p:nvPr/>
        </p:nvSpPr>
        <p:spPr>
          <a:xfrm>
            <a:off x="2971485" y="3250540"/>
            <a:ext cx="2487706" cy="1728569"/>
          </a:xfrm>
          <a:custGeom>
            <a:avLst/>
            <a:gdLst>
              <a:gd name="connsiteX0" fmla="*/ 0 w 2487706"/>
              <a:gd name="connsiteY0" fmla="*/ 864285 h 1728569"/>
              <a:gd name="connsiteX1" fmla="*/ 1243853 w 2487706"/>
              <a:gd name="connsiteY1" fmla="*/ 0 h 1728569"/>
              <a:gd name="connsiteX2" fmla="*/ 2487706 w 2487706"/>
              <a:gd name="connsiteY2" fmla="*/ 864285 h 1728569"/>
              <a:gd name="connsiteX3" fmla="*/ 1243853 w 2487706"/>
              <a:gd name="connsiteY3" fmla="*/ 1728569 h 1728569"/>
              <a:gd name="connsiteX4" fmla="*/ 0 w 2487706"/>
              <a:gd name="connsiteY4" fmla="*/ 864285 h 1728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7706" h="1728569">
                <a:moveTo>
                  <a:pt x="0" y="864285"/>
                </a:moveTo>
                <a:cubicBezTo>
                  <a:pt x="0" y="386953"/>
                  <a:pt x="556892" y="0"/>
                  <a:pt x="1243853" y="0"/>
                </a:cubicBezTo>
                <a:cubicBezTo>
                  <a:pt x="1930814" y="0"/>
                  <a:pt x="2487706" y="386953"/>
                  <a:pt x="2487706" y="864285"/>
                </a:cubicBezTo>
                <a:cubicBezTo>
                  <a:pt x="2487706" y="1341616"/>
                  <a:pt x="1930814" y="1728569"/>
                  <a:pt x="1243853" y="1728569"/>
                </a:cubicBezTo>
                <a:cubicBezTo>
                  <a:pt x="556892" y="1728569"/>
                  <a:pt x="0" y="1341616"/>
                  <a:pt x="0" y="86428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F3B183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75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6436" y="1281320"/>
            <a:ext cx="3419475" cy="99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16923" y="753542"/>
            <a:ext cx="3460884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常用的</a:t>
            </a: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time series models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300" y="1876703"/>
            <a:ext cx="2885141" cy="8836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Autoregression model (AR)</a:t>
            </a:r>
          </a:p>
          <a:p>
            <a:pPr>
              <a:lnSpc>
                <a:spcPts val="2687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Moving average model (MA)</a:t>
            </a:r>
          </a:p>
          <a:p>
            <a:pPr>
              <a:lnSpc>
                <a:spcPts val="2663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ARIMA (combining AR and MA)</a:t>
            </a:r>
          </a:p>
        </p:txBody>
      </p:sp>
      <p:pic>
        <p:nvPicPr>
          <p:cNvPr id="8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9100" y="2628900"/>
            <a:ext cx="3479800" cy="1536700"/>
          </a:xfrm>
          <a:prstGeom prst="rect">
            <a:avLst/>
          </a:prstGeom>
          <a:noFill/>
        </p:spPr>
      </p:pic>
      <p:sp>
        <p:nvSpPr>
          <p:cNvPr id="9" name="Freeform 3"/>
          <p:cNvSpPr/>
          <p:nvPr/>
        </p:nvSpPr>
        <p:spPr>
          <a:xfrm>
            <a:off x="7051813" y="2459935"/>
            <a:ext cx="283265" cy="337930"/>
          </a:xfrm>
          <a:custGeom>
            <a:avLst/>
            <a:gdLst>
              <a:gd name="connsiteX0" fmla="*/ 0 w 283265"/>
              <a:gd name="connsiteY0" fmla="*/ 196299 h 337930"/>
              <a:gd name="connsiteX1" fmla="*/ 70816 w 283265"/>
              <a:gd name="connsiteY1" fmla="*/ 196299 h 337930"/>
              <a:gd name="connsiteX2" fmla="*/ 70816 w 283265"/>
              <a:gd name="connsiteY2" fmla="*/ 0 h 337930"/>
              <a:gd name="connsiteX3" fmla="*/ 212448 w 283265"/>
              <a:gd name="connsiteY3" fmla="*/ 0 h 337930"/>
              <a:gd name="connsiteX4" fmla="*/ 212448 w 283265"/>
              <a:gd name="connsiteY4" fmla="*/ 196299 h 337930"/>
              <a:gd name="connsiteX5" fmla="*/ 283265 w 283265"/>
              <a:gd name="connsiteY5" fmla="*/ 196299 h 337930"/>
              <a:gd name="connsiteX6" fmla="*/ 141632 w 283265"/>
              <a:gd name="connsiteY6" fmla="*/ 337930 h 337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83265" h="337930">
                <a:moveTo>
                  <a:pt x="0" y="196299"/>
                </a:moveTo>
                <a:lnTo>
                  <a:pt x="70816" y="196299"/>
                </a:lnTo>
                <a:lnTo>
                  <a:pt x="70816" y="0"/>
                </a:lnTo>
                <a:lnTo>
                  <a:pt x="212448" y="0"/>
                </a:lnTo>
                <a:lnTo>
                  <a:pt x="212448" y="196299"/>
                </a:lnTo>
                <a:lnTo>
                  <a:pt x="283265" y="196299"/>
                </a:lnTo>
                <a:lnTo>
                  <a:pt x="141632" y="337930"/>
                </a:lnTo>
                <a:close/>
              </a:path>
            </a:pathLst>
          </a:custGeom>
          <a:solidFill>
            <a:srgbClr val="A4A4A4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51813" y="2459935"/>
            <a:ext cx="283265" cy="337930"/>
          </a:xfrm>
          <a:custGeom>
            <a:avLst/>
            <a:gdLst>
              <a:gd name="connsiteX0" fmla="*/ 0 w 283265"/>
              <a:gd name="connsiteY0" fmla="*/ 196298 h 337930"/>
              <a:gd name="connsiteX1" fmla="*/ 70816 w 283265"/>
              <a:gd name="connsiteY1" fmla="*/ 196298 h 337930"/>
              <a:gd name="connsiteX2" fmla="*/ 70816 w 283265"/>
              <a:gd name="connsiteY2" fmla="*/ 0 h 337930"/>
              <a:gd name="connsiteX3" fmla="*/ 212449 w 283265"/>
              <a:gd name="connsiteY3" fmla="*/ 0 h 337930"/>
              <a:gd name="connsiteX4" fmla="*/ 212449 w 283265"/>
              <a:gd name="connsiteY4" fmla="*/ 196298 h 337930"/>
              <a:gd name="connsiteX5" fmla="*/ 283265 w 283265"/>
              <a:gd name="connsiteY5" fmla="*/ 196298 h 337930"/>
              <a:gd name="connsiteX6" fmla="*/ 141633 w 283265"/>
              <a:gd name="connsiteY6" fmla="*/ 337930 h 337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83265" h="337930">
                <a:moveTo>
                  <a:pt x="0" y="196298"/>
                </a:moveTo>
                <a:lnTo>
                  <a:pt x="70816" y="196298"/>
                </a:lnTo>
                <a:lnTo>
                  <a:pt x="70816" y="0"/>
                </a:lnTo>
                <a:lnTo>
                  <a:pt x="212449" y="0"/>
                </a:lnTo>
                <a:lnTo>
                  <a:pt x="212449" y="196298"/>
                </a:lnTo>
                <a:lnTo>
                  <a:pt x="283265" y="196298"/>
                </a:lnTo>
                <a:lnTo>
                  <a:pt x="141633" y="33793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446436" y="3260035"/>
            <a:ext cx="3523835" cy="1"/>
          </a:xfrm>
          <a:custGeom>
            <a:avLst/>
            <a:gdLst>
              <a:gd name="connsiteX0" fmla="*/ 0 w 3523835"/>
              <a:gd name="connsiteY0" fmla="*/ 0 h 1"/>
              <a:gd name="connsiteX1" fmla="*/ 3523835 w 3523835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3835" h="1">
                <a:moveTo>
                  <a:pt x="0" y="0"/>
                </a:moveTo>
                <a:lnTo>
                  <a:pt x="3523835" y="1"/>
                </a:lnTo>
              </a:path>
            </a:pathLst>
          </a:custGeom>
          <a:solidFill>
            <a:srgbClr val="FFFFFF">
              <a:alpha val="0"/>
            </a:srgbClr>
          </a:solidFill>
          <a:ln w="9525" cap="flat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431527" y="3641035"/>
            <a:ext cx="3523835" cy="1"/>
          </a:xfrm>
          <a:custGeom>
            <a:avLst/>
            <a:gdLst>
              <a:gd name="connsiteX0" fmla="*/ 0 w 3523835"/>
              <a:gd name="connsiteY0" fmla="*/ 0 h 1"/>
              <a:gd name="connsiteX1" fmla="*/ 3523835 w 3523835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3835" h="1">
                <a:moveTo>
                  <a:pt x="0" y="0"/>
                </a:moveTo>
                <a:lnTo>
                  <a:pt x="3523835" y="1"/>
                </a:lnTo>
              </a:path>
            </a:pathLst>
          </a:custGeom>
          <a:solidFill>
            <a:srgbClr val="FFFFFF">
              <a:alpha val="0"/>
            </a:srgbClr>
          </a:solidFill>
          <a:ln w="9525" cap="flat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4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37349"/>
            <a:ext cx="2362745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Percentile model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299" y="1876703"/>
            <a:ext cx="6679201" cy="16928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最常见的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contextual model</a:t>
            </a:r>
          </a:p>
          <a:p>
            <a:pPr>
              <a:lnSpc>
                <a:spcPts val="2687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 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input signal</a:t>
            </a:r>
            <a:r>
              <a:rPr lang="ko-KR" altLang="en-US" sz="1608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是一个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online service</a:t>
            </a:r>
            <a:r>
              <a:rPr lang="ko-KR" altLang="en-US" sz="1608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的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latency</a:t>
            </a:r>
          </a:p>
          <a:p>
            <a:pPr>
              <a:lnSpc>
                <a:spcPts val="2712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Insteadofsaying “</a:t>
            </a:r>
            <a:r>
              <a:rPr lang="en-US" altLang="zh-CN" sz="1608" b="0" i="0" dirty="0">
                <a:solidFill>
                  <a:srgbClr val="ED7D31"/>
                </a:solidFill>
                <a:latin typeface="Calibri" pitchFamily="18" charset="0"/>
                <a:cs typeface="Calibri" pitchFamily="18" charset="0"/>
              </a:rPr>
              <a:t>when latency is higher than X ms,it is an anomalous call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”, we </a:t>
            </a:r>
          </a:p>
          <a:p>
            <a:pPr>
              <a:lnSpc>
                <a:spcPts val="172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prefer to say  “</a:t>
            </a:r>
            <a:r>
              <a:rPr lang="en-US" altLang="zh-CN" sz="1608" b="0" i="0" dirty="0">
                <a:solidFill>
                  <a:srgbClr val="548234"/>
                </a:solidFill>
                <a:latin typeface="Calibri" pitchFamily="18" charset="0"/>
                <a:cs typeface="Calibri" pitchFamily="18" charset="0"/>
              </a:rPr>
              <a:t>when latency is higher than Y% of all API calls in the same virtual </a:t>
            </a:r>
          </a:p>
          <a:p>
            <a:pPr>
              <a:lnSpc>
                <a:spcPts val="1728"/>
              </a:lnSpc>
            </a:pPr>
            <a:r>
              <a:rPr lang="en-US" altLang="zh-CN" sz="1608" b="0" i="0" dirty="0">
                <a:solidFill>
                  <a:srgbClr val="548234"/>
                </a:solidFill>
                <a:latin typeface="Calibri" pitchFamily="18" charset="0"/>
                <a:cs typeface="Calibri" pitchFamily="18" charset="0"/>
              </a:rPr>
              <a:t>cluster, it is an anomalous call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.”</a:t>
            </a:r>
          </a:p>
          <a:p>
            <a:pPr>
              <a:lnSpc>
                <a:spcPts val="2701"/>
              </a:lnSpc>
            </a:pPr>
            <a:r>
              <a:rPr lang="zh-CN" altLang="en-US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endParaRPr lang="en-US" altLang="zh-CN" sz="1608" b="0" i="0" dirty="0">
              <a:solidFill>
                <a:srgbClr val="7E7E7E"/>
              </a:solidFill>
              <a:latin typeface="Calibri" pitchFamily="18" charset="0"/>
              <a:cs typeface="Calibri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3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37349"/>
            <a:ext cx="3521667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Percentile function in SQL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300" y="2660951"/>
            <a:ext cx="6501587" cy="4300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Example</a:t>
            </a:r>
          </a:p>
          <a:p>
            <a:pPr>
              <a:lnSpc>
                <a:spcPts val="2186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P99 = PERCENTILE_DISC(0.99) WITHIN GROUP (ORDER BY latencyOVER(PARTITION BY VirtualCluster)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64256" y="1886425"/>
            <a:ext cx="7127646" cy="390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PERCENTILE_DISC ( numeric_literal ) WITHIN GROUP ( ORDER BY </a:t>
            </a:r>
          </a:p>
          <a:p>
            <a:pPr>
              <a:lnSpc>
                <a:spcPts val="1680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order_by_expression [ ASC | DESC ] ) OVER ( [ &lt;partition_by_clause&gt; ] ) </a:t>
            </a:r>
          </a:p>
        </p:txBody>
      </p:sp>
    </p:spTree>
    <p:extLst>
      <p:ext uri="{BB962C8B-B14F-4D97-AF65-F5344CB8AC3E}">
        <p14:creationId xmlns:p14="http://schemas.microsoft.com/office/powerpoint/2010/main" val="32241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508138" y="737349"/>
            <a:ext cx="1179413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Digest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1885950"/>
            <a:ext cx="5634836" cy="17399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・在计算上述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percentile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的时候，最常见的一个障碍就是计算时间过长，以至于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anomaly detection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不及时。原因如下</a:t>
            </a:r>
          </a:p>
          <a:p>
            <a:pPr>
              <a:lnSpc>
                <a:spcPts val="1200"/>
              </a:lnSpc>
            </a:pPr>
            <a:endParaRPr lang="zh-CN" altLang="en-US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1.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数据量太大：很多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online service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telemetry data size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？都是每小时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B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以上的级别</a:t>
            </a:r>
          </a:p>
          <a:p>
            <a:pPr>
              <a:lnSpc>
                <a:spcPts val="1200"/>
              </a:lnSpc>
            </a:pPr>
            <a:endParaRPr lang="zh-CN" altLang="en-US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2.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计算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percentile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需要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sort data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，这是非常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expensive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的一种算法。</a:t>
            </a:r>
          </a:p>
          <a:p>
            <a:pPr>
              <a:lnSpc>
                <a:spcPts val="1200"/>
              </a:lnSpc>
            </a:pPr>
            <a:endParaRPr lang="zh-CN" altLang="en-US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很多情况下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anomaly detection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是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highly time sensitive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的，例如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service </a:t>
            </a:r>
            <a:r>
              <a:rPr lang="en-US" altLang="zh-CN" sz="1200" dirty="0" err="1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unavail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en-US" altLang="zh-CN" sz="1200" dirty="0" err="1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bilit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直接影响到用户体验。</a:t>
            </a:r>
            <a:r>
              <a:rPr lang="ko-KR" altLang="en-US" sz="1200" dirty="0" err="1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为了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兼顾 </a:t>
            </a:r>
            <a:r>
              <a:rPr lang="en-US" altLang="zh-CN" sz="1200" dirty="0" err="1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ldata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size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和计算速度两方面呢？ー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- T Digest algorithm</a:t>
            </a:r>
            <a:endParaRPr lang="en-US" altLang="zh-CN" sz="1608" b="1" i="0" dirty="0">
              <a:solidFill>
                <a:srgbClr val="7E7E7E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470244" y="3563535"/>
            <a:ext cx="1536192" cy="12192"/>
          </a:xfrm>
          <a:custGeom>
            <a:avLst/>
            <a:gdLst>
              <a:gd name="connsiteX0" fmla="*/ 0 w 1536192"/>
              <a:gd name="connsiteY0" fmla="*/ 12192 h 12192"/>
              <a:gd name="connsiteX1" fmla="*/ 1536192 w 1536192"/>
              <a:gd name="connsiteY1" fmla="*/ 12192 h 12192"/>
              <a:gd name="connsiteX2" fmla="*/ 1536192 w 1536192"/>
              <a:gd name="connsiteY2" fmla="*/ 0 h 12192"/>
              <a:gd name="connsiteX3" fmla="*/ 0 w 1536192"/>
              <a:gd name="connsiteY3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36192" h="12192">
                <a:moveTo>
                  <a:pt x="0" y="12192"/>
                </a:moveTo>
                <a:lnTo>
                  <a:pt x="1536192" y="12192"/>
                </a:lnTo>
                <a:lnTo>
                  <a:pt x="153619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55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508138" y="740397"/>
            <a:ext cx="3159135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Digest</a:t>
            </a: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算法的</a:t>
            </a: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intuition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49766" y="1918201"/>
            <a:ext cx="3412796" cy="189282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假设右图一是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raw data CDF (cumulative distribution  function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 ）</a:t>
            </a:r>
            <a:endParaRPr lang="en-US" altLang="zh-CN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endParaRPr lang="en-US" altLang="zh-CN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Digest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用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Clustering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的方法，舍弃信息量少的值，只保留部分信息量多的值。</a:t>
            </a:r>
          </a:p>
          <a:p>
            <a:pPr>
              <a:lnSpc>
                <a:spcPts val="1200"/>
              </a:lnSpc>
            </a:pPr>
            <a:endParaRPr lang="zh-CN" altLang="en-US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如何定义信息量呢？例如途中黄色区域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CDF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增长相对平缓，只需要少量的点就可以概括，而橙色区域增长迅速，需要更多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data points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才能尽可能保留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raw data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的信息量。</a:t>
            </a:r>
          </a:p>
          <a:p>
            <a:pPr>
              <a:lnSpc>
                <a:spcPts val="1200"/>
              </a:lnSpc>
            </a:pPr>
            <a:endParaRPr lang="zh-CN" altLang="en-US" sz="1200" dirty="0">
              <a:solidFill>
                <a:srgbClr val="7E7E7E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1200"/>
              </a:lnSpc>
            </a:pP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具体的 </a:t>
            </a:r>
            <a:r>
              <a:rPr lang="en-US" altLang="zh-CN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algorithm </a:t>
            </a:r>
            <a:r>
              <a:rPr lang="zh-CN" altLang="en-US" sz="120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参见</a:t>
            </a:r>
            <a:endParaRPr lang="en-US" altLang="zh-CN" sz="1200" b="0" i="0" dirty="0">
              <a:solidFill>
                <a:srgbClr val="888888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937356" y="3718983"/>
            <a:ext cx="1947672" cy="9144"/>
          </a:xfrm>
          <a:custGeom>
            <a:avLst/>
            <a:gdLst>
              <a:gd name="connsiteX0" fmla="*/ 0 w 1947672"/>
              <a:gd name="connsiteY0" fmla="*/ 0 h 9144"/>
              <a:gd name="connsiteX1" fmla="*/ 649224 w 1947672"/>
              <a:gd name="connsiteY1" fmla="*/ 0 h 9144"/>
              <a:gd name="connsiteX2" fmla="*/ 1298448 w 1947672"/>
              <a:gd name="connsiteY2" fmla="*/ 0 h 9144"/>
              <a:gd name="connsiteX3" fmla="*/ 1947672 w 1947672"/>
              <a:gd name="connsiteY3" fmla="*/ 0 h 9144"/>
              <a:gd name="connsiteX4" fmla="*/ 1947672 w 1947672"/>
              <a:gd name="connsiteY4" fmla="*/ 9144 h 9144"/>
              <a:gd name="connsiteX5" fmla="*/ 1298448 w 1947672"/>
              <a:gd name="connsiteY5" fmla="*/ 9144 h 9144"/>
              <a:gd name="connsiteX6" fmla="*/ 649224 w 1947672"/>
              <a:gd name="connsiteY6" fmla="*/ 9144 h 9144"/>
              <a:gd name="connsiteX7" fmla="*/ 0 w 1947672"/>
              <a:gd name="connsiteY7" fmla="*/ 9144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47672" h="9144">
                <a:moveTo>
                  <a:pt x="0" y="0"/>
                </a:moveTo>
                <a:lnTo>
                  <a:pt x="649224" y="0"/>
                </a:lnTo>
                <a:lnTo>
                  <a:pt x="1298448" y="0"/>
                </a:lnTo>
                <a:lnTo>
                  <a:pt x="1947672" y="0"/>
                </a:lnTo>
                <a:lnTo>
                  <a:pt x="1947672" y="9144"/>
                </a:lnTo>
                <a:lnTo>
                  <a:pt x="1298448" y="9144"/>
                </a:lnTo>
                <a:lnTo>
                  <a:pt x="649224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2936975" y="3581447"/>
            <a:ext cx="2083054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https://github.com/tdunning/t-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74900" y="3742991"/>
            <a:ext cx="500228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digest</a:t>
            </a:r>
          </a:p>
        </p:txBody>
      </p:sp>
      <p:sp>
        <p:nvSpPr>
          <p:cNvPr id="11" name="Freeform 3"/>
          <p:cNvSpPr/>
          <p:nvPr/>
        </p:nvSpPr>
        <p:spPr>
          <a:xfrm>
            <a:off x="1574900" y="3880527"/>
            <a:ext cx="371856" cy="9144"/>
          </a:xfrm>
          <a:custGeom>
            <a:avLst/>
            <a:gdLst>
              <a:gd name="connsiteX0" fmla="*/ 0 w 371856"/>
              <a:gd name="connsiteY0" fmla="*/ 9144 h 9144"/>
              <a:gd name="connsiteX1" fmla="*/ 371856 w 371856"/>
              <a:gd name="connsiteY1" fmla="*/ 9144 h 9144"/>
              <a:gd name="connsiteX2" fmla="*/ 371856 w 371856"/>
              <a:gd name="connsiteY2" fmla="*/ 0 h 9144"/>
              <a:gd name="connsiteX3" fmla="*/ 0 w 371856"/>
              <a:gd name="connsiteY3" fmla="*/ 0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1856" h="9144">
                <a:moveTo>
                  <a:pt x="0" y="9144"/>
                </a:moveTo>
                <a:lnTo>
                  <a:pt x="371856" y="9144"/>
                </a:lnTo>
                <a:lnTo>
                  <a:pt x="371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7893" y="342901"/>
            <a:ext cx="3191457" cy="227109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8852" y="2720838"/>
            <a:ext cx="3110499" cy="2271090"/>
          </a:xfrm>
          <a:prstGeom prst="rect">
            <a:avLst/>
          </a:prstGeom>
          <a:noFill/>
        </p:spPr>
      </p:pic>
      <p:sp>
        <p:nvSpPr>
          <p:cNvPr id="14" name="Freeform 3"/>
          <p:cNvSpPr/>
          <p:nvPr/>
        </p:nvSpPr>
        <p:spPr>
          <a:xfrm>
            <a:off x="6887817" y="586409"/>
            <a:ext cx="541683" cy="1883465"/>
          </a:xfrm>
          <a:custGeom>
            <a:avLst/>
            <a:gdLst>
              <a:gd name="connsiteX0" fmla="*/ 0 w 541683"/>
              <a:gd name="connsiteY0" fmla="*/ 1883465 h 1883465"/>
              <a:gd name="connsiteX1" fmla="*/ 541683 w 541683"/>
              <a:gd name="connsiteY1" fmla="*/ 1883465 h 1883465"/>
              <a:gd name="connsiteX2" fmla="*/ 541683 w 541683"/>
              <a:gd name="connsiteY2" fmla="*/ 0 h 1883465"/>
              <a:gd name="connsiteX3" fmla="*/ 0 w 541683"/>
              <a:gd name="connsiteY3" fmla="*/ 0 h 1883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41683" h="1883465">
                <a:moveTo>
                  <a:pt x="0" y="1883465"/>
                </a:moveTo>
                <a:lnTo>
                  <a:pt x="541683" y="1883465"/>
                </a:lnTo>
                <a:lnTo>
                  <a:pt x="5416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4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887817" y="2917134"/>
            <a:ext cx="541683" cy="1873527"/>
          </a:xfrm>
          <a:custGeom>
            <a:avLst/>
            <a:gdLst>
              <a:gd name="connsiteX0" fmla="*/ 0 w 541683"/>
              <a:gd name="connsiteY0" fmla="*/ 1873527 h 1873527"/>
              <a:gd name="connsiteX1" fmla="*/ 541683 w 541683"/>
              <a:gd name="connsiteY1" fmla="*/ 1873527 h 1873527"/>
              <a:gd name="connsiteX2" fmla="*/ 541683 w 541683"/>
              <a:gd name="connsiteY2" fmla="*/ 0 h 1873527"/>
              <a:gd name="connsiteX3" fmla="*/ 0 w 541683"/>
              <a:gd name="connsiteY3" fmla="*/ 0 h 1873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41683" h="1873527">
                <a:moveTo>
                  <a:pt x="0" y="1873527"/>
                </a:moveTo>
                <a:lnTo>
                  <a:pt x="541683" y="1873527"/>
                </a:lnTo>
                <a:lnTo>
                  <a:pt x="5416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4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87857" y="586409"/>
            <a:ext cx="270841" cy="1883465"/>
          </a:xfrm>
          <a:custGeom>
            <a:avLst/>
            <a:gdLst>
              <a:gd name="connsiteX0" fmla="*/ 0 w 270841"/>
              <a:gd name="connsiteY0" fmla="*/ 1883465 h 1883465"/>
              <a:gd name="connsiteX1" fmla="*/ 270841 w 270841"/>
              <a:gd name="connsiteY1" fmla="*/ 1883465 h 1883465"/>
              <a:gd name="connsiteX2" fmla="*/ 270841 w 270841"/>
              <a:gd name="connsiteY2" fmla="*/ 0 h 1883465"/>
              <a:gd name="connsiteX3" fmla="*/ 0 w 270841"/>
              <a:gd name="connsiteY3" fmla="*/ 0 h 1883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0841" h="1883465">
                <a:moveTo>
                  <a:pt x="0" y="1883465"/>
                </a:moveTo>
                <a:lnTo>
                  <a:pt x="270841" y="1883465"/>
                </a:lnTo>
                <a:lnTo>
                  <a:pt x="270841" y="0"/>
                </a:lnTo>
                <a:lnTo>
                  <a:pt x="0" y="0"/>
                </a:lnTo>
                <a:close/>
              </a:path>
            </a:pathLst>
          </a:custGeom>
          <a:solidFill>
            <a:srgbClr val="ED7D31">
              <a:alpha val="4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87857" y="2917134"/>
            <a:ext cx="270841" cy="1883465"/>
          </a:xfrm>
          <a:custGeom>
            <a:avLst/>
            <a:gdLst>
              <a:gd name="connsiteX0" fmla="*/ 0 w 270841"/>
              <a:gd name="connsiteY0" fmla="*/ 1883465 h 1883465"/>
              <a:gd name="connsiteX1" fmla="*/ 270841 w 270841"/>
              <a:gd name="connsiteY1" fmla="*/ 1883465 h 1883465"/>
              <a:gd name="connsiteX2" fmla="*/ 270841 w 270841"/>
              <a:gd name="connsiteY2" fmla="*/ 0 h 1883465"/>
              <a:gd name="connsiteX3" fmla="*/ 0 w 270841"/>
              <a:gd name="connsiteY3" fmla="*/ 0 h 1883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0841" h="1883465">
                <a:moveTo>
                  <a:pt x="0" y="1883465"/>
                </a:moveTo>
                <a:lnTo>
                  <a:pt x="270841" y="1883465"/>
                </a:lnTo>
                <a:lnTo>
                  <a:pt x="270841" y="0"/>
                </a:lnTo>
                <a:lnTo>
                  <a:pt x="0" y="0"/>
                </a:lnTo>
                <a:close/>
              </a:path>
            </a:pathLst>
          </a:custGeom>
          <a:solidFill>
            <a:srgbClr val="ED7D31">
              <a:alpha val="4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0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508138" y="740397"/>
            <a:ext cx="2091278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Digest</a:t>
            </a:r>
            <a:r>
              <a:rPr lang="zh-CN" altLang="en-US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的应用</a:t>
            </a:r>
            <a:endParaRPr lang="en-US" altLang="zh-CN" sz="2496" b="1" i="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346301" y="1833341"/>
            <a:ext cx="7188100" cy="19017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4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zh-CN" altLang="en-US" sz="14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 digest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其实是一种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map </a:t>
            </a:r>
            <a:r>
              <a:rPr lang="en-US" altLang="zh-CN" sz="140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reducel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的</a:t>
            </a:r>
            <a:r>
              <a:rPr lang="ja-JP" altLang="en-US" sz="140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が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法。如果你的最终目标是计算一个小时历史数据的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percentile </a:t>
            </a:r>
          </a:p>
          <a:p>
            <a:pPr>
              <a:lnSpc>
                <a:spcPts val="1200"/>
              </a:lnSpc>
            </a:pPr>
            <a:endParaRPr lang="en-US" altLang="zh-CN" sz="140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1200"/>
              </a:lnSpc>
            </a:pP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Step1: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使用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Digest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计算每一分钟的历史数据的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percentile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，并把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 Digest percentile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数据存入个 </a:t>
            </a:r>
            <a:r>
              <a:rPr lang="en-US" altLang="zh-CN" sz="140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stagg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 table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当中，</a:t>
            </a:r>
          </a:p>
          <a:p>
            <a:pPr>
              <a:lnSpc>
                <a:spcPts val="1200"/>
              </a:lnSpc>
            </a:pPr>
            <a:endParaRPr lang="zh-CN" altLang="en-US" sz="140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1200"/>
              </a:lnSpc>
            </a:pP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step2: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然后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query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过去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60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分钟内所有的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Digest percentile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计算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percentile of </a:t>
            </a:r>
            <a:r>
              <a:rPr lang="en-US" altLang="zh-CN" sz="140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Tdigest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Percentiles</a:t>
            </a:r>
          </a:p>
          <a:p>
            <a:pPr>
              <a:lnSpc>
                <a:spcPts val="1200"/>
              </a:lnSpc>
            </a:pPr>
            <a:endParaRPr lang="en-US" altLang="zh-CN" sz="140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1200"/>
              </a:lnSpc>
            </a:pP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相比直接计算一小时历史数据的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percentile, t-Digest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因为去了大量没有信息量的数据，从而让 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sorting </a:t>
            </a: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的数据量大大减小，同时并不影响准确性。</a:t>
            </a:r>
            <a:endParaRPr lang="en-US" altLang="zh-CN" sz="140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1200"/>
              </a:lnSpc>
            </a:pPr>
            <a:endParaRPr lang="en-US" altLang="zh-CN" sz="140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1200"/>
              </a:lnSpc>
            </a:pPr>
            <a:r>
              <a:rPr lang="zh-CN" altLang="en-US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14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Python package available</a:t>
            </a:r>
            <a:endParaRPr lang="en-US" altLang="zh-CN" sz="1400" b="0" i="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37349"/>
            <a:ext cx="3199604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Semi-supervised model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300" y="1833341"/>
            <a:ext cx="117094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 </a:t>
            </a:r>
          </a:p>
        </p:txBody>
      </p:sp>
      <p:sp>
        <p:nvSpPr>
          <p:cNvPr id="7" name="Freeform 3"/>
          <p:cNvSpPr/>
          <p:nvPr/>
        </p:nvSpPr>
        <p:spPr>
          <a:xfrm>
            <a:off x="1516988" y="2249847"/>
            <a:ext cx="2758440" cy="9144"/>
          </a:xfrm>
          <a:custGeom>
            <a:avLst/>
            <a:gdLst>
              <a:gd name="connsiteX0" fmla="*/ 0 w 2758440"/>
              <a:gd name="connsiteY0" fmla="*/ 0 h 9144"/>
              <a:gd name="connsiteX1" fmla="*/ 689610 w 2758440"/>
              <a:gd name="connsiteY1" fmla="*/ 0 h 9144"/>
              <a:gd name="connsiteX2" fmla="*/ 1379220 w 2758440"/>
              <a:gd name="connsiteY2" fmla="*/ 0 h 9144"/>
              <a:gd name="connsiteX3" fmla="*/ 2068830 w 2758440"/>
              <a:gd name="connsiteY3" fmla="*/ 0 h 9144"/>
              <a:gd name="connsiteX4" fmla="*/ 2758440 w 2758440"/>
              <a:gd name="connsiteY4" fmla="*/ 0 h 9144"/>
              <a:gd name="connsiteX5" fmla="*/ 2758440 w 2758440"/>
              <a:gd name="connsiteY5" fmla="*/ 9144 h 9144"/>
              <a:gd name="connsiteX6" fmla="*/ 2068830 w 2758440"/>
              <a:gd name="connsiteY6" fmla="*/ 9144 h 9144"/>
              <a:gd name="connsiteX7" fmla="*/ 1379220 w 2758440"/>
              <a:gd name="connsiteY7" fmla="*/ 9144 h 9144"/>
              <a:gd name="connsiteX8" fmla="*/ 689610 w 2758440"/>
              <a:gd name="connsiteY8" fmla="*/ 9144 h 9144"/>
              <a:gd name="connsiteX9" fmla="*/ 0 w 2758440"/>
              <a:gd name="connsiteY9" fmla="*/ 9144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758440" h="9144">
                <a:moveTo>
                  <a:pt x="0" y="0"/>
                </a:moveTo>
                <a:lnTo>
                  <a:pt x="689610" y="0"/>
                </a:lnTo>
                <a:lnTo>
                  <a:pt x="1379220" y="0"/>
                </a:lnTo>
                <a:lnTo>
                  <a:pt x="2068830" y="0"/>
                </a:lnTo>
                <a:lnTo>
                  <a:pt x="2758440" y="0"/>
                </a:lnTo>
                <a:lnTo>
                  <a:pt x="2758440" y="9144"/>
                </a:lnTo>
                <a:lnTo>
                  <a:pt x="2068830" y="9144"/>
                </a:lnTo>
                <a:lnTo>
                  <a:pt x="1379220" y="9144"/>
                </a:lnTo>
                <a:lnTo>
                  <a:pt x="689610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517750" y="2112311"/>
            <a:ext cx="2887269" cy="426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https://www.youtube.com/watch?v=g2YBW</a:t>
            </a:r>
          </a:p>
          <a:p>
            <a:pPr>
              <a:lnSpc>
                <a:spcPts val="2160"/>
              </a:lnSpc>
            </a:pPr>
            <a:r>
              <a:rPr lang="en-US" altLang="zh-CN" sz="12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QnqOpw</a:t>
            </a:r>
          </a:p>
        </p:txBody>
      </p:sp>
      <p:sp>
        <p:nvSpPr>
          <p:cNvPr id="9" name="Freeform 3"/>
          <p:cNvSpPr/>
          <p:nvPr/>
        </p:nvSpPr>
        <p:spPr>
          <a:xfrm>
            <a:off x="1516988" y="2524167"/>
            <a:ext cx="554736" cy="9144"/>
          </a:xfrm>
          <a:custGeom>
            <a:avLst/>
            <a:gdLst>
              <a:gd name="connsiteX0" fmla="*/ 0 w 554736"/>
              <a:gd name="connsiteY0" fmla="*/ 9144 h 9144"/>
              <a:gd name="connsiteX1" fmla="*/ 554736 w 554736"/>
              <a:gd name="connsiteY1" fmla="*/ 9144 h 9144"/>
              <a:gd name="connsiteX2" fmla="*/ 554736 w 554736"/>
              <a:gd name="connsiteY2" fmla="*/ 0 h 9144"/>
              <a:gd name="connsiteX3" fmla="*/ 0 w 554736"/>
              <a:gd name="connsiteY3" fmla="*/ 0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54736" h="9144">
                <a:moveTo>
                  <a:pt x="0" y="9144"/>
                </a:moveTo>
                <a:lnTo>
                  <a:pt x="554736" y="9144"/>
                </a:lnTo>
                <a:lnTo>
                  <a:pt x="554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1346300" y="2656301"/>
            <a:ext cx="2991968" cy="17890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Intuition</a:t>
            </a:r>
          </a:p>
          <a:p>
            <a:pPr>
              <a:lnSpc>
                <a:spcPts val="2123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Unsupervised learning algorithm to model 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training data distribution</a:t>
            </a:r>
          </a:p>
          <a:p>
            <a:pPr>
              <a:lnSpc>
                <a:spcPts val="2123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Plug in the very sparse anomaly cases and 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see what is the likelihood (according to the 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estimated density distribution)ofbeing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anomaly</a:t>
            </a:r>
          </a:p>
        </p:txBody>
      </p:sp>
      <p:pic>
        <p:nvPicPr>
          <p:cNvPr id="11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3035" y="1782548"/>
            <a:ext cx="4717758" cy="22541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95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052" y="4908933"/>
            <a:ext cx="1169416" cy="1158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2"/>
              </a:lnSpc>
            </a:pPr>
            <a:r>
              <a:rPr lang="en-US" altLang="zh-CN" sz="912" b="0" i="0" dirty="0">
                <a:solidFill>
                  <a:srgbClr val="A4A4A4"/>
                </a:solidFill>
                <a:latin typeface="Microsoft YaHei" pitchFamily="18" charset="0"/>
                <a:cs typeface="Microsoft YaHei" pitchFamily="18" charset="0"/>
              </a:rPr>
              <a:t>! </a:t>
            </a:r>
          </a:p>
        </p:txBody>
      </p:sp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422500" y="847024"/>
            <a:ext cx="3244671" cy="2712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12"/>
              </a:lnSpc>
            </a:pPr>
            <a:r>
              <a:rPr lang="en-US" altLang="zh-CN" sz="2712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Outline</a:t>
            </a:r>
          </a:p>
          <a:p>
            <a:pPr marL="801249">
              <a:lnSpc>
                <a:spcPts val="6861"/>
              </a:lnSpc>
            </a:pPr>
            <a:r>
              <a:rPr lang="en-US" altLang="zh-CN" sz="1392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en-US" altLang="zh-CN" sz="1200" b="0" i="0" dirty="0">
                <a:solidFill>
                  <a:srgbClr val="888888"/>
                </a:solidFill>
                <a:latin typeface="Microsoft YaHei" pitchFamily="18" charset="0"/>
                <a:cs typeface="Microsoft YaHei" pitchFamily="18" charset="0"/>
              </a:rPr>
              <a:t>   </a:t>
            </a:r>
          </a:p>
          <a:p>
            <a:pPr marL="801249">
              <a:lnSpc>
                <a:spcPts val="2948"/>
              </a:lnSpc>
            </a:pPr>
            <a:r>
              <a:rPr lang="en-US" altLang="zh-CN" sz="1392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 Anomaly detection</a:t>
            </a:r>
            <a:r>
              <a:rPr lang="zh-CN" altLang="en-US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1200" b="0" i="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主流方法</a:t>
            </a:r>
            <a:endParaRPr lang="en-US" altLang="ko-KR" sz="1200" b="0" i="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 marL="801249">
              <a:lnSpc>
                <a:spcPts val="2948"/>
              </a:lnSpc>
            </a:pPr>
            <a:endParaRPr lang="en-US" altLang="ko-KR" sz="1200" b="0" i="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 marL="801249">
              <a:lnSpc>
                <a:spcPts val="2948"/>
              </a:lnSpc>
            </a:pPr>
            <a:r>
              <a:rPr lang="zh-CN" altLang="en-US" sz="1392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1392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●</a:t>
            </a:r>
            <a:r>
              <a:rPr lang="en-US" altLang="zh-CN" sz="12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120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适用于</a:t>
            </a:r>
            <a:r>
              <a:rPr lang="zh-CN" altLang="en-US" sz="12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时序信息</a:t>
            </a:r>
            <a:r>
              <a:rPr lang="en-US" sz="12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1200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的</a:t>
            </a:r>
            <a:r>
              <a:rPr lang="en-US" altLang="zh-CN" sz="120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T-</a:t>
            </a:r>
            <a:r>
              <a:rPr lang="en-US" altLang="zh-CN" sz="1392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Digest</a:t>
            </a:r>
            <a:r>
              <a:rPr lang="ko-KR" altLang="en-US" sz="1392" dirty="0" err="1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算法</a:t>
            </a:r>
            <a:endParaRPr lang="en-US" altLang="zh-CN" sz="1392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  <a:p>
            <a:pPr marL="801249">
              <a:lnSpc>
                <a:spcPts val="2948"/>
              </a:lnSpc>
            </a:pPr>
            <a:endParaRPr lang="en-US" altLang="zh-CN" sz="1200" b="0" i="0" dirty="0">
              <a:solidFill>
                <a:srgbClr val="888888"/>
              </a:solidFill>
              <a:latin typeface="Calibri" pitchFamily="18" charset="0"/>
              <a:cs typeface="Calibri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6800" y="699499"/>
            <a:ext cx="1257694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What is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0638" y="740397"/>
            <a:ext cx="2598904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300" y="1837991"/>
            <a:ext cx="4282454" cy="15004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“Anomaly detection refers to the problem of </a:t>
            </a:r>
            <a:r>
              <a:rPr lang="en-US" altLang="zh-CN" sz="1200" b="1" i="0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finding patterns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in data </a:t>
            </a:r>
          </a:p>
          <a:p>
            <a:pPr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that do not conform to </a:t>
            </a:r>
            <a:r>
              <a:rPr lang="en-US" altLang="zh-CN" sz="1200" b="1" i="0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expected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behavior.”(Chandola, etc. Anomaly </a:t>
            </a:r>
          </a:p>
          <a:p>
            <a:pPr>
              <a:lnSpc>
                <a:spcPts val="2160"/>
              </a:lnSpc>
            </a:pPr>
            <a:r>
              <a:rPr lang="en-US" altLang="zh-CN" sz="1200" b="0" i="1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Detection: A Survey)</a:t>
            </a:r>
          </a:p>
          <a:p>
            <a:pPr>
              <a:lnSpc>
                <a:spcPts val="7098"/>
              </a:lnSpc>
            </a:pPr>
            <a:r>
              <a:rPr lang="en-US" altLang="zh-CN" sz="1608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Finding patterns</a:t>
            </a:r>
            <a:r>
              <a:rPr lang="zh-CN" altLang="en-US" sz="1608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1608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+</a:t>
            </a:r>
            <a:r>
              <a:rPr lang="zh-CN" altLang="en-US" sz="1608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 </a:t>
            </a:r>
            <a:r>
              <a:rPr lang="en-US" altLang="zh-CN" sz="1608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make expectation</a:t>
            </a:r>
            <a:r>
              <a:rPr lang="zh-CN" altLang="en-US" sz="1608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</a:t>
            </a:r>
            <a:endParaRPr lang="en-US" altLang="zh-CN" sz="1608" b="0" i="0" dirty="0">
              <a:solidFill>
                <a:srgbClr val="888888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pic>
        <p:nvPicPr>
          <p:cNvPr id="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3321" y="1727046"/>
            <a:ext cx="3126196" cy="24573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3238387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zh-CN" altLang="en-US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分类</a:t>
            </a:r>
            <a:endParaRPr lang="en-US" altLang="zh-CN" sz="2496" b="1" i="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346300" y="1847113"/>
            <a:ext cx="1516345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Point anomalies: </a:t>
            </a:r>
          </a:p>
        </p:txBody>
      </p:sp>
      <p:sp>
        <p:nvSpPr>
          <p:cNvPr id="7" name="Freeform 3"/>
          <p:cNvSpPr/>
          <p:nvPr/>
        </p:nvSpPr>
        <p:spPr>
          <a:xfrm>
            <a:off x="1516988" y="2012103"/>
            <a:ext cx="1210056" cy="12192"/>
          </a:xfrm>
          <a:custGeom>
            <a:avLst/>
            <a:gdLst>
              <a:gd name="connsiteX0" fmla="*/ 0 w 1210056"/>
              <a:gd name="connsiteY0" fmla="*/ 12192 h 12192"/>
              <a:gd name="connsiteX1" fmla="*/ 1210056 w 1210056"/>
              <a:gd name="connsiteY1" fmla="*/ 12192 h 12192"/>
              <a:gd name="connsiteX2" fmla="*/ 1210056 w 1210056"/>
              <a:gd name="connsiteY2" fmla="*/ 0 h 12192"/>
              <a:gd name="connsiteX3" fmla="*/ 0 w 1210056"/>
              <a:gd name="connsiteY3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0056" h="12192">
                <a:moveTo>
                  <a:pt x="0" y="12192"/>
                </a:moveTo>
                <a:lnTo>
                  <a:pt x="1210056" y="12192"/>
                </a:lnTo>
                <a:lnTo>
                  <a:pt x="12100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346300" y="2153426"/>
            <a:ext cx="5919267" cy="1004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An individual data instance can be considered as anomalous with respect to the rest of data</a:t>
            </a:r>
          </a:p>
          <a:p>
            <a:pPr>
              <a:lnSpc>
                <a:spcPts val="2124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Most use cases are in this category</a:t>
            </a:r>
          </a:p>
          <a:p>
            <a:pPr>
              <a:lnSpc>
                <a:spcPts val="4584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 Contextual anomalies</a:t>
            </a:r>
          </a:p>
        </p:txBody>
      </p:sp>
      <p:sp>
        <p:nvSpPr>
          <p:cNvPr id="9" name="Freeform 3"/>
          <p:cNvSpPr/>
          <p:nvPr/>
        </p:nvSpPr>
        <p:spPr>
          <a:xfrm>
            <a:off x="1516988" y="3155103"/>
            <a:ext cx="1572768" cy="12192"/>
          </a:xfrm>
          <a:custGeom>
            <a:avLst/>
            <a:gdLst>
              <a:gd name="connsiteX0" fmla="*/ 0 w 1572768"/>
              <a:gd name="connsiteY0" fmla="*/ 12192 h 12192"/>
              <a:gd name="connsiteX1" fmla="*/ 1572768 w 1572768"/>
              <a:gd name="connsiteY1" fmla="*/ 12192 h 12192"/>
              <a:gd name="connsiteX2" fmla="*/ 1572768 w 1572768"/>
              <a:gd name="connsiteY2" fmla="*/ 0 h 12192"/>
              <a:gd name="connsiteX3" fmla="*/ 0 w 1572768"/>
              <a:gd name="connsiteY3" fmla="*/ 0 h 12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72768" h="12192">
                <a:moveTo>
                  <a:pt x="0" y="12192"/>
                </a:moveTo>
                <a:lnTo>
                  <a:pt x="1572768" y="12192"/>
                </a:lnTo>
                <a:lnTo>
                  <a:pt x="1572768" y="0"/>
                </a:lnTo>
                <a:lnTo>
                  <a:pt x="0" y="0"/>
                </a:lnTo>
                <a:close/>
              </a:path>
            </a:pathLst>
          </a:custGeom>
          <a:solidFill>
            <a:srgbClr val="888888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1346300" y="3296426"/>
            <a:ext cx="6583273" cy="6964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 data instance is anomalous in a specific context (but not otherwise)</a:t>
            </a:r>
          </a:p>
          <a:p>
            <a:pPr>
              <a:lnSpc>
                <a:spcPts val="2124"/>
              </a:lnSpc>
            </a:pPr>
            <a:r>
              <a:rPr lang="en-US" altLang="zh-CN" sz="1200" b="0" i="0" dirty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ü</a:t>
            </a: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A data instance might be a contextual anomaly in a given context, but an identical data instance could </a:t>
            </a:r>
          </a:p>
          <a:p>
            <a:pPr marL="171450">
              <a:lnSpc>
                <a:spcPts val="2160"/>
              </a:lnSpc>
            </a:pPr>
            <a:r>
              <a:rPr lang="en-US" altLang="zh-CN" sz="1200" b="0" i="0" dirty="0">
                <a:solidFill>
                  <a:srgbClr val="888888"/>
                </a:solidFill>
                <a:latin typeface="Calibri" pitchFamily="18" charset="0"/>
                <a:cs typeface="Calibri" pitchFamily="18" charset="0"/>
              </a:rPr>
              <a:t>be considered normal in a different context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40397"/>
            <a:ext cx="3879588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zh-CN" altLang="en-US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主流方法</a:t>
            </a:r>
            <a:endParaRPr lang="en-US" altLang="zh-CN" sz="2496" b="1" i="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346300" y="1876703"/>
            <a:ext cx="2690405" cy="17956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Threshold model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Fixed threshold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Moving threshold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Time series model</a:t>
            </a:r>
          </a:p>
          <a:p>
            <a:pPr>
              <a:lnSpc>
                <a:spcPts val="2663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Contextual model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Percentile models (Tdigest)</a:t>
            </a:r>
          </a:p>
          <a:p>
            <a:pPr marL="457200">
              <a:lnSpc>
                <a:spcPts val="197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Semi-supervised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737349"/>
            <a:ext cx="3072490" cy="3169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Fixed threshold model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300" y="1879751"/>
            <a:ext cx="3775521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ko-KR" altLang="en-US" sz="1608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最简单的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anomaly detection</a:t>
            </a:r>
            <a:r>
              <a:rPr lang="ko-KR" altLang="en-US" sz="1608" b="0" i="0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方法</a:t>
            </a:r>
            <a:endParaRPr lang="en-US" altLang="zh-CN" sz="1608" b="0" i="0" dirty="0">
              <a:solidFill>
                <a:srgbClr val="7E7E7E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2814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 </a:t>
            </a:r>
            <a:r>
              <a:rPr lang="ko-KR" altLang="en-US" sz="1608" b="0" i="0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多数用于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product health monitoring</a:t>
            </a:r>
          </a:p>
          <a:p>
            <a:pPr>
              <a:lnSpc>
                <a:spcPts val="2639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Threshold = SLA (Service Level Agreement)</a:t>
            </a:r>
          </a:p>
          <a:p>
            <a:pPr>
              <a:lnSpc>
                <a:spcPts val="2711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适用于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normal pattern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没有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time-related </a:t>
            </a:r>
          </a:p>
          <a:p>
            <a:pPr marL="228600">
              <a:lnSpc>
                <a:spcPts val="172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fluctuations</a:t>
            </a:r>
            <a:r>
              <a:rPr lang="en-US" altLang="zh-CN" sz="1608" b="0" i="0" dirty="0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SimSun" pitchFamily="18" charset="0"/>
                <a:cs typeface="SimSun" pitchFamily="18" charset="0"/>
              </a:rPr>
              <a:t>的情况</a:t>
            </a:r>
            <a:endParaRPr lang="en-US" altLang="zh-CN" sz="1608" b="0" i="0" dirty="0">
              <a:solidFill>
                <a:srgbClr val="7E7E7E"/>
              </a:solidFill>
              <a:latin typeface="SimSun" pitchFamily="18" charset="0"/>
              <a:cs typeface="SimSun" pitchFamily="18" charset="0"/>
            </a:endParaRPr>
          </a:p>
        </p:txBody>
      </p:sp>
      <p:pic>
        <p:nvPicPr>
          <p:cNvPr id="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24" y="3663696"/>
            <a:ext cx="4794504" cy="63703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7840" y="1591056"/>
            <a:ext cx="3368040" cy="2087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508138" y="740397"/>
            <a:ext cx="3924151" cy="3679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96"/>
              </a:lnSpc>
            </a:pPr>
            <a:r>
              <a:rPr lang="en-US" altLang="zh-CN" sz="2496" b="1" i="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Fixed threshold model</a:t>
            </a:r>
            <a:r>
              <a:rPr lang="ko-KR" altLang="en-US" sz="2496" b="1" i="0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的缺点</a:t>
            </a:r>
            <a:endParaRPr lang="en-US" altLang="zh-CN" sz="2496" b="1" i="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3908" y="1885950"/>
            <a:ext cx="4269759" cy="22060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如果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normal pattern</a:t>
            </a:r>
            <a:r>
              <a:rPr lang="ko-KR" altLang="en-US" sz="1608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存在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trend, cycle or </a:t>
            </a:r>
          </a:p>
          <a:p>
            <a:pPr marL="228600">
              <a:lnSpc>
                <a:spcPts val="172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seasonality, fixed threshold model 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won’t </a:t>
            </a:r>
          </a:p>
          <a:p>
            <a:pPr marL="228600">
              <a:lnSpc>
                <a:spcPts val="158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work.  </a:t>
            </a:r>
          </a:p>
          <a:p>
            <a:pPr marL="228600">
              <a:lnSpc>
                <a:spcPts val="1584"/>
              </a:lnSpc>
            </a:pPr>
            <a:r>
              <a:rPr lang="ko-KR" altLang="en-US" sz="1392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如图</a:t>
            </a:r>
            <a:r>
              <a:rPr lang="zh-CN" altLang="en-US" sz="1392" dirty="0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：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正常的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pattern</a:t>
            </a:r>
            <a:r>
              <a:rPr lang="ko-KR" altLang="en-US" sz="1392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有明显的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cycle</a:t>
            </a:r>
            <a:r>
              <a:rPr lang="ko-KR" altLang="en-US" sz="1392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时</a:t>
            </a:r>
            <a:r>
              <a:rPr lang="zh-CN" altLang="en-US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，</a:t>
            </a:r>
            <a:endParaRPr lang="en-US" altLang="zh-CN" sz="1392" b="0" i="0" dirty="0">
              <a:solidFill>
                <a:srgbClr val="7E7E7E"/>
              </a:solidFill>
              <a:latin typeface="Calibri" pitchFamily="18" charset="0"/>
              <a:cs typeface="Calibri" pitchFamily="18" charset="0"/>
            </a:endParaRPr>
          </a:p>
          <a:p>
            <a:pPr marL="228600">
              <a:lnSpc>
                <a:spcPts val="1542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fixed threshold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只能检测出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点的异常</a:t>
            </a:r>
            <a:r>
              <a:rPr lang="zh-CN" altLang="en-US" sz="1392" dirty="0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，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而不会检测出</a:t>
            </a:r>
            <a:endParaRPr lang="en-US" altLang="zh-CN" sz="1392" b="0" i="0" dirty="0">
              <a:solidFill>
                <a:srgbClr val="7E7E7E"/>
              </a:solidFill>
              <a:latin typeface="Microsoft YaHei" pitchFamily="18" charset="0"/>
              <a:cs typeface="Microsoft YaHei" pitchFamily="18" charset="0"/>
            </a:endParaRPr>
          </a:p>
          <a:p>
            <a:pPr marL="228600">
              <a:lnSpc>
                <a:spcPts val="1512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ko-KR" altLang="en-US" sz="1392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点的异常</a:t>
            </a:r>
            <a:r>
              <a:rPr lang="zh-CN" altLang="en-US" sz="1392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。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B</a:t>
            </a:r>
            <a:r>
              <a:rPr lang="ko-KR" altLang="en-US" sz="1392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点也是一个</a:t>
            </a: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contextual anomalies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Calibri" pitchFamily="18" charset="0"/>
              </a:rPr>
              <a:t>的例子</a:t>
            </a:r>
            <a:endParaRPr lang="en-US" altLang="zh-CN" sz="1392" b="0" i="0" dirty="0">
              <a:solidFill>
                <a:srgbClr val="7E7E7E"/>
              </a:solidFill>
              <a:latin typeface="Microsoft YaHei" pitchFamily="18" charset="0"/>
              <a:cs typeface="Microsoft YaHei" pitchFamily="18" charset="0"/>
            </a:endParaRPr>
          </a:p>
          <a:p>
            <a:pPr>
              <a:lnSpc>
                <a:spcPts val="2484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392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392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解决办法</a:t>
            </a:r>
            <a:r>
              <a:rPr lang="zh-CN" altLang="en-US" sz="1392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：</a:t>
            </a:r>
            <a:endParaRPr lang="en-US" altLang="zh-CN" sz="1392" b="0" i="0" dirty="0">
              <a:solidFill>
                <a:srgbClr val="7E7E7E"/>
              </a:solidFill>
              <a:latin typeface="Microsoft YaHei" pitchFamily="18" charset="0"/>
              <a:cs typeface="Microsoft YaHei" pitchFamily="18" charset="0"/>
            </a:endParaRPr>
          </a:p>
          <a:p>
            <a:pPr>
              <a:lnSpc>
                <a:spcPts val="2550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1.  Moving threshold model</a:t>
            </a:r>
          </a:p>
          <a:p>
            <a:pPr>
              <a:lnSpc>
                <a:spcPts val="2496"/>
              </a:lnSpc>
            </a:pPr>
            <a:r>
              <a:rPr lang="en-US" altLang="zh-CN" sz="1392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2.  Time series model to de-trend </a:t>
            </a:r>
          </a:p>
        </p:txBody>
      </p:sp>
      <p:pic>
        <p:nvPicPr>
          <p:cNvPr id="8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6133" y="1658550"/>
            <a:ext cx="3806830" cy="2327041"/>
          </a:xfrm>
          <a:prstGeom prst="rect">
            <a:avLst/>
          </a:prstGeom>
          <a:noFill/>
        </p:spPr>
      </p:pic>
      <p:sp>
        <p:nvSpPr>
          <p:cNvPr id="9" name="Freeform 3"/>
          <p:cNvSpPr/>
          <p:nvPr/>
        </p:nvSpPr>
        <p:spPr>
          <a:xfrm>
            <a:off x="5541065" y="2531994"/>
            <a:ext cx="3274944" cy="1"/>
          </a:xfrm>
          <a:custGeom>
            <a:avLst/>
            <a:gdLst>
              <a:gd name="connsiteX0" fmla="*/ 0 w 3274944"/>
              <a:gd name="connsiteY0" fmla="*/ 0 h 1"/>
              <a:gd name="connsiteX1" fmla="*/ 3274944 w 3274944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4944" h="1">
                <a:moveTo>
                  <a:pt x="0" y="0"/>
                </a:moveTo>
                <a:lnTo>
                  <a:pt x="3274944" y="1"/>
                </a:lnTo>
              </a:path>
            </a:pathLst>
          </a:custGeom>
          <a:solidFill>
            <a:srgbClr val="FFFFFF">
              <a:alpha val="0"/>
            </a:srgbClr>
          </a:solidFill>
          <a:ln w="9525" cap="flat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08138" y="694263"/>
            <a:ext cx="3775182" cy="356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8"/>
              </a:lnSpc>
            </a:pPr>
            <a:r>
              <a:rPr lang="en-US" altLang="zh-CN" sz="2808" b="1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Moving threshold model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46300" y="1876703"/>
            <a:ext cx="2640851" cy="252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608" b="0" i="0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把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threshold</a:t>
            </a:r>
            <a:r>
              <a:rPr lang="ko-KR" altLang="en-US" sz="1608" b="0" i="0" dirty="0" err="1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变成一个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variable</a:t>
            </a:r>
          </a:p>
        </p:txBody>
      </p:sp>
      <p:sp>
        <p:nvSpPr>
          <p:cNvPr id="7" name="Freeform 3"/>
          <p:cNvSpPr/>
          <p:nvPr/>
        </p:nvSpPr>
        <p:spPr>
          <a:xfrm>
            <a:off x="1769165" y="2711517"/>
            <a:ext cx="1704561" cy="85725"/>
          </a:xfrm>
          <a:custGeom>
            <a:avLst/>
            <a:gdLst>
              <a:gd name="connsiteX0" fmla="*/ 0 w 1704561"/>
              <a:gd name="connsiteY0" fmla="*/ 28574 h 85725"/>
              <a:gd name="connsiteX1" fmla="*/ 1633123 w 1704561"/>
              <a:gd name="connsiteY1" fmla="*/ 28575 h 85725"/>
              <a:gd name="connsiteX2" fmla="*/ 1633123 w 1704561"/>
              <a:gd name="connsiteY2" fmla="*/ 57150 h 85725"/>
              <a:gd name="connsiteX3" fmla="*/ 0 w 1704561"/>
              <a:gd name="connsiteY3" fmla="*/ 57149 h 85725"/>
              <a:gd name="connsiteX5" fmla="*/ 1618836 w 1704561"/>
              <a:gd name="connsiteY5" fmla="*/ 0 h 85725"/>
              <a:gd name="connsiteX6" fmla="*/ 1704561 w 1704561"/>
              <a:gd name="connsiteY6" fmla="*/ 42862 h 85725"/>
              <a:gd name="connsiteX7" fmla="*/ 1618836 w 1704561"/>
              <a:gd name="connsiteY7" fmla="*/ 85725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04561" h="85725">
                <a:moveTo>
                  <a:pt x="0" y="28574"/>
                </a:moveTo>
                <a:lnTo>
                  <a:pt x="1633123" y="28575"/>
                </a:lnTo>
                <a:lnTo>
                  <a:pt x="1633123" y="57150"/>
                </a:lnTo>
                <a:lnTo>
                  <a:pt x="0" y="57149"/>
                </a:lnTo>
                <a:moveTo>
                  <a:pt x="1618836" y="0"/>
                </a:moveTo>
                <a:lnTo>
                  <a:pt x="1704561" y="42862"/>
                </a:lnTo>
                <a:lnTo>
                  <a:pt x="1618836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12463" y="2711517"/>
            <a:ext cx="1083366" cy="85725"/>
          </a:xfrm>
          <a:custGeom>
            <a:avLst/>
            <a:gdLst>
              <a:gd name="connsiteX0" fmla="*/ 0 w 1083366"/>
              <a:gd name="connsiteY0" fmla="*/ 28574 h 85725"/>
              <a:gd name="connsiteX1" fmla="*/ 1011928 w 1083366"/>
              <a:gd name="connsiteY1" fmla="*/ 28575 h 85725"/>
              <a:gd name="connsiteX2" fmla="*/ 1011928 w 1083366"/>
              <a:gd name="connsiteY2" fmla="*/ 57150 h 85725"/>
              <a:gd name="connsiteX3" fmla="*/ 0 w 1083366"/>
              <a:gd name="connsiteY3" fmla="*/ 57149 h 85725"/>
              <a:gd name="connsiteX5" fmla="*/ 997641 w 1083366"/>
              <a:gd name="connsiteY5" fmla="*/ 0 h 85725"/>
              <a:gd name="connsiteX6" fmla="*/ 1083366 w 1083366"/>
              <a:gd name="connsiteY6" fmla="*/ 42862 h 85725"/>
              <a:gd name="connsiteX7" fmla="*/ 997641 w 1083366"/>
              <a:gd name="connsiteY7" fmla="*/ 85725 h 85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3366" h="85725">
                <a:moveTo>
                  <a:pt x="0" y="28574"/>
                </a:moveTo>
                <a:lnTo>
                  <a:pt x="1011928" y="28575"/>
                </a:lnTo>
                <a:lnTo>
                  <a:pt x="1011928" y="57150"/>
                </a:lnTo>
                <a:lnTo>
                  <a:pt x="0" y="57149"/>
                </a:lnTo>
                <a:moveTo>
                  <a:pt x="997641" y="0"/>
                </a:moveTo>
                <a:lnTo>
                  <a:pt x="1083366" y="42862"/>
                </a:lnTo>
                <a:lnTo>
                  <a:pt x="997641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1802566" y="2487193"/>
            <a:ext cx="2844524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Input Signal x                       X &gt; h?</a:t>
            </a:r>
          </a:p>
        </p:txBody>
      </p:sp>
      <p:sp>
        <p:nvSpPr>
          <p:cNvPr id="10" name="Freeform 3"/>
          <p:cNvSpPr/>
          <p:nvPr/>
        </p:nvSpPr>
        <p:spPr>
          <a:xfrm>
            <a:off x="3473726" y="2334450"/>
            <a:ext cx="1838739" cy="839857"/>
          </a:xfrm>
          <a:custGeom>
            <a:avLst/>
            <a:gdLst>
              <a:gd name="connsiteX0" fmla="*/ 0 w 1838739"/>
              <a:gd name="connsiteY0" fmla="*/ 419929 h 839857"/>
              <a:gd name="connsiteX1" fmla="*/ 919370 w 1838739"/>
              <a:gd name="connsiteY1" fmla="*/ 0 h 839857"/>
              <a:gd name="connsiteX2" fmla="*/ 1838739 w 1838739"/>
              <a:gd name="connsiteY2" fmla="*/ 419929 h 839857"/>
              <a:gd name="connsiteX3" fmla="*/ 919370 w 1838739"/>
              <a:gd name="connsiteY3" fmla="*/ 839857 h 839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838739" h="839857">
                <a:moveTo>
                  <a:pt x="0" y="419929"/>
                </a:moveTo>
                <a:lnTo>
                  <a:pt x="919370" y="0"/>
                </a:lnTo>
                <a:lnTo>
                  <a:pt x="1838739" y="419929"/>
                </a:lnTo>
                <a:lnTo>
                  <a:pt x="919370" y="839857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5553095" y="2511577"/>
            <a:ext cx="431599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Yes</a:t>
            </a:r>
          </a:p>
        </p:txBody>
      </p:sp>
      <p:sp>
        <p:nvSpPr>
          <p:cNvPr id="12" name="Freeform 3"/>
          <p:cNvSpPr/>
          <p:nvPr/>
        </p:nvSpPr>
        <p:spPr>
          <a:xfrm>
            <a:off x="6423102" y="2406520"/>
            <a:ext cx="1590261" cy="618695"/>
          </a:xfrm>
          <a:custGeom>
            <a:avLst/>
            <a:gdLst>
              <a:gd name="connsiteX0" fmla="*/ 0 w 1590261"/>
              <a:gd name="connsiteY0" fmla="*/ 0 h 618695"/>
              <a:gd name="connsiteX1" fmla="*/ 1590261 w 1590261"/>
              <a:gd name="connsiteY1" fmla="*/ 0 h 618695"/>
              <a:gd name="connsiteX2" fmla="*/ 1590261 w 1590261"/>
              <a:gd name="connsiteY2" fmla="*/ 618695 h 618695"/>
              <a:gd name="connsiteX3" fmla="*/ 0 w 1590261"/>
              <a:gd name="connsiteY3" fmla="*/ 618695 h 618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90261" h="618695">
                <a:moveTo>
                  <a:pt x="0" y="0"/>
                </a:moveTo>
                <a:lnTo>
                  <a:pt x="1590261" y="0"/>
                </a:lnTo>
                <a:lnTo>
                  <a:pt x="1590261" y="618695"/>
                </a:lnTo>
                <a:lnTo>
                  <a:pt x="0" y="6186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6790473" y="2633497"/>
            <a:ext cx="1177981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Trigger alarm</a:t>
            </a:r>
          </a:p>
        </p:txBody>
      </p:sp>
      <p:sp>
        <p:nvSpPr>
          <p:cNvPr id="14" name="Freeform 3"/>
          <p:cNvSpPr/>
          <p:nvPr/>
        </p:nvSpPr>
        <p:spPr>
          <a:xfrm>
            <a:off x="2027580" y="2754379"/>
            <a:ext cx="1" cy="1093931"/>
          </a:xfrm>
          <a:custGeom>
            <a:avLst/>
            <a:gdLst>
              <a:gd name="connsiteX0" fmla="*/ 0 w 1"/>
              <a:gd name="connsiteY0" fmla="*/ 0 h 1093931"/>
              <a:gd name="connsiteX1" fmla="*/ 1 w 1"/>
              <a:gd name="connsiteY1" fmla="*/ 1093931 h 1093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" h="1093931">
                <a:moveTo>
                  <a:pt x="0" y="0"/>
                </a:moveTo>
                <a:lnTo>
                  <a:pt x="1" y="1093931"/>
                </a:lnTo>
              </a:path>
            </a:pathLst>
          </a:custGeom>
          <a:solidFill>
            <a:srgbClr val="FFFFFF">
              <a:alpha val="0"/>
            </a:srgbClr>
          </a:solidFill>
          <a:ln w="28575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0117" y="3545813"/>
            <a:ext cx="1162878" cy="604994"/>
          </a:xfrm>
          <a:custGeom>
            <a:avLst/>
            <a:gdLst>
              <a:gd name="connsiteX0" fmla="*/ 0 w 1162878"/>
              <a:gd name="connsiteY0" fmla="*/ 0 h 604994"/>
              <a:gd name="connsiteX1" fmla="*/ 1162878 w 1162878"/>
              <a:gd name="connsiteY1" fmla="*/ 0 h 604994"/>
              <a:gd name="connsiteX2" fmla="*/ 1162878 w 1162878"/>
              <a:gd name="connsiteY2" fmla="*/ 604994 h 604994"/>
              <a:gd name="connsiteX3" fmla="*/ 0 w 1162878"/>
              <a:gd name="connsiteY3" fmla="*/ 604994 h 604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62878" h="604994">
                <a:moveTo>
                  <a:pt x="0" y="0"/>
                </a:moveTo>
                <a:lnTo>
                  <a:pt x="1162878" y="0"/>
                </a:lnTo>
                <a:lnTo>
                  <a:pt x="1162878" y="604994"/>
                </a:lnTo>
                <a:lnTo>
                  <a:pt x="0" y="604994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027580" y="3848310"/>
            <a:ext cx="402536" cy="1"/>
          </a:xfrm>
          <a:custGeom>
            <a:avLst/>
            <a:gdLst>
              <a:gd name="connsiteX0" fmla="*/ 0 w 402536"/>
              <a:gd name="connsiteY0" fmla="*/ 0 h 1"/>
              <a:gd name="connsiteX1" fmla="*/ 402536 w 402536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2536" h="1">
                <a:moveTo>
                  <a:pt x="0" y="0"/>
                </a:moveTo>
                <a:lnTo>
                  <a:pt x="402536" y="1"/>
                </a:lnTo>
              </a:path>
            </a:pathLst>
          </a:custGeom>
          <a:solidFill>
            <a:srgbClr val="FFFFFF">
              <a:alpha val="0"/>
            </a:srgbClr>
          </a:solidFill>
          <a:ln w="28575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92995" y="3848310"/>
            <a:ext cx="800099" cy="1"/>
          </a:xfrm>
          <a:custGeom>
            <a:avLst/>
            <a:gdLst>
              <a:gd name="connsiteX0" fmla="*/ 0 w 800099"/>
              <a:gd name="connsiteY0" fmla="*/ 0 h 1"/>
              <a:gd name="connsiteX1" fmla="*/ 800099 w 800099"/>
              <a:gd name="connsiteY1" fmla="*/ 1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0099" h="1">
                <a:moveTo>
                  <a:pt x="0" y="0"/>
                </a:moveTo>
                <a:lnTo>
                  <a:pt x="800099" y="1"/>
                </a:lnTo>
              </a:path>
            </a:pathLst>
          </a:custGeom>
          <a:solidFill>
            <a:srgbClr val="FFFFFF">
              <a:alpha val="0"/>
            </a:srgbClr>
          </a:solidFill>
          <a:ln w="28575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350233" y="3174308"/>
            <a:ext cx="85725" cy="674002"/>
          </a:xfrm>
          <a:custGeom>
            <a:avLst/>
            <a:gdLst>
              <a:gd name="connsiteX0" fmla="*/ 57149 w 85725"/>
              <a:gd name="connsiteY0" fmla="*/ 674002 h 674002"/>
              <a:gd name="connsiteX1" fmla="*/ 57150 w 85725"/>
              <a:gd name="connsiteY1" fmla="*/ 71438 h 674002"/>
              <a:gd name="connsiteX2" fmla="*/ 28575 w 85725"/>
              <a:gd name="connsiteY2" fmla="*/ 71438 h 674002"/>
              <a:gd name="connsiteX3" fmla="*/ 28574 w 85725"/>
              <a:gd name="connsiteY3" fmla="*/ 674002 h 674002"/>
              <a:gd name="connsiteX5" fmla="*/ 85725 w 85725"/>
              <a:gd name="connsiteY5" fmla="*/ 85725 h 674002"/>
              <a:gd name="connsiteX6" fmla="*/ 42862 w 85725"/>
              <a:gd name="connsiteY6" fmla="*/ 0 h 674002"/>
              <a:gd name="connsiteX7" fmla="*/ 0 w 85725"/>
              <a:gd name="connsiteY7" fmla="*/ 85725 h 674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5725" h="674002">
                <a:moveTo>
                  <a:pt x="57149" y="674002"/>
                </a:moveTo>
                <a:lnTo>
                  <a:pt x="57150" y="71438"/>
                </a:lnTo>
                <a:lnTo>
                  <a:pt x="28575" y="71438"/>
                </a:lnTo>
                <a:lnTo>
                  <a:pt x="28574" y="674002"/>
                </a:lnTo>
                <a:moveTo>
                  <a:pt x="85725" y="85725"/>
                </a:moveTo>
                <a:lnTo>
                  <a:pt x="42862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2524310" y="3742969"/>
            <a:ext cx="719385" cy="176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92"/>
              </a:lnSpc>
            </a:pP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 = f(x</a:t>
            </a:r>
            <a:r>
              <a:rPr lang="en-US" altLang="zh-CN" sz="1056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1392" b="0" i="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456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1927" y="559589"/>
            <a:ext cx="980700" cy="790801"/>
          </a:xfrm>
          <a:custGeom>
            <a:avLst/>
            <a:gdLst>
              <a:gd name="connsiteX0" fmla="*/ 0 w 980700"/>
              <a:gd name="connsiteY0" fmla="*/ 790801 h 790801"/>
              <a:gd name="connsiteX1" fmla="*/ 980700 w 980700"/>
              <a:gd name="connsiteY1" fmla="*/ 790801 h 790801"/>
              <a:gd name="connsiteX2" fmla="*/ 980700 w 980700"/>
              <a:gd name="connsiteY2" fmla="*/ 0 h 790801"/>
              <a:gd name="connsiteX3" fmla="*/ 0 w 980700"/>
              <a:gd name="connsiteY3" fmla="*/ 0 h 79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1">
                <a:moveTo>
                  <a:pt x="0" y="790801"/>
                </a:moveTo>
                <a:lnTo>
                  <a:pt x="980700" y="790801"/>
                </a:lnTo>
                <a:lnTo>
                  <a:pt x="9807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927" y="559589"/>
            <a:ext cx="980700" cy="790800"/>
          </a:xfrm>
          <a:custGeom>
            <a:avLst/>
            <a:gdLst>
              <a:gd name="connsiteX0" fmla="*/ 0 w 980700"/>
              <a:gd name="connsiteY0" fmla="*/ 0 h 790800"/>
              <a:gd name="connsiteX1" fmla="*/ 980700 w 980700"/>
              <a:gd name="connsiteY1" fmla="*/ 0 h 790800"/>
              <a:gd name="connsiteX2" fmla="*/ 980700 w 980700"/>
              <a:gd name="connsiteY2" fmla="*/ 790800 h 790800"/>
              <a:gd name="connsiteX3" fmla="*/ 0 w 980700"/>
              <a:gd name="connsiteY3" fmla="*/ 790800 h 79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0700" h="790800">
                <a:moveTo>
                  <a:pt x="0" y="0"/>
                </a:moveTo>
                <a:lnTo>
                  <a:pt x="980700" y="0"/>
                </a:lnTo>
                <a:lnTo>
                  <a:pt x="980700" y="790800"/>
                </a:lnTo>
                <a:lnTo>
                  <a:pt x="0" y="79080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63500" cap="flat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8694" y="699499"/>
            <a:ext cx="685800" cy="366601"/>
          </a:xfrm>
          <a:custGeom>
            <a:avLst/>
            <a:gdLst>
              <a:gd name="connsiteX0" fmla="*/ 0 w 685800"/>
              <a:gd name="connsiteY0" fmla="*/ 366601 h 366601"/>
              <a:gd name="connsiteX1" fmla="*/ 685800 w 685800"/>
              <a:gd name="connsiteY1" fmla="*/ 366601 h 366601"/>
              <a:gd name="connsiteX2" fmla="*/ 685800 w 685800"/>
              <a:gd name="connsiteY2" fmla="*/ 0 h 366601"/>
              <a:gd name="connsiteX3" fmla="*/ 0 w 685800"/>
              <a:gd name="connsiteY3" fmla="*/ 0 h 366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85800" h="366601">
                <a:moveTo>
                  <a:pt x="0" y="366601"/>
                </a:moveTo>
                <a:lnTo>
                  <a:pt x="685800" y="366601"/>
                </a:lnTo>
                <a:lnTo>
                  <a:pt x="685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508138" y="749903"/>
            <a:ext cx="5272329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1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Moving threshold functionan example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46300" y="1876703"/>
            <a:ext cx="3407099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60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 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回到刚才的例子</a:t>
            </a:r>
            <a:r>
              <a:rPr lang="zh-CN" altLang="en-US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，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如果我们定义正常值在之前</a:t>
            </a:r>
            <a:r>
              <a:rPr lang="en-US" altLang="zh-CN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60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秒历史中间数的</a:t>
            </a:r>
            <a:r>
              <a:rPr lang="en-US" altLang="zh-CN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50%~150%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范围内</a:t>
            </a:r>
            <a:r>
              <a:rPr lang="zh-CN" altLang="en-US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，</a:t>
            </a:r>
            <a:r>
              <a:rPr lang="en-US" altLang="zh-CN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a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点和</a:t>
            </a:r>
            <a:r>
              <a:rPr lang="en-US" altLang="zh-CN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b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点都可以被检测出</a:t>
            </a:r>
            <a:r>
              <a:rPr lang="zh-CN" altLang="en-US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。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应为两点所对应的前</a:t>
            </a:r>
            <a:r>
              <a:rPr lang="en-US" altLang="zh-CN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60s</a:t>
            </a:r>
            <a:r>
              <a:rPr lang="ko-KR" altLang="en-US" sz="1608" dirty="0" err="1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历史值不一样</a:t>
            </a:r>
            <a:r>
              <a:rPr lang="zh-CN" altLang="en-US" sz="1608" dirty="0">
                <a:solidFill>
                  <a:srgbClr val="7E7E7E"/>
                </a:solidFill>
                <a:latin typeface="Microsoft YaHei" pitchFamily="18" charset="0"/>
                <a:cs typeface="Microsoft YaHei" pitchFamily="18" charset="0"/>
              </a:rPr>
              <a:t>。</a:t>
            </a:r>
            <a:endParaRPr lang="en-US" altLang="zh-CN" sz="1608" b="0" i="0" dirty="0">
              <a:solidFill>
                <a:srgbClr val="7E7E7E"/>
              </a:solidFill>
              <a:latin typeface="Microsoft YaHei" pitchFamily="18" charset="0"/>
              <a:cs typeface="Microsoft YaHei" pitchFamily="18" charset="0"/>
            </a:endParaRPr>
          </a:p>
          <a:p>
            <a:pPr>
              <a:lnSpc>
                <a:spcPts val="2722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 h = {median(xt) * 0.5, median(xt) * </a:t>
            </a:r>
          </a:p>
          <a:p>
            <a:pPr marL="228600">
              <a:lnSpc>
                <a:spcPts val="1728"/>
              </a:lnSpc>
            </a:pPr>
            <a:r>
              <a:rPr lang="en-US" altLang="zh-CN" sz="1608" b="0" i="0" dirty="0">
                <a:solidFill>
                  <a:srgbClr val="7E7E7E"/>
                </a:solidFill>
                <a:latin typeface="Calibri" pitchFamily="18" charset="0"/>
                <a:cs typeface="Calibri" pitchFamily="18" charset="0"/>
              </a:rPr>
              <a:t>1.5}, where t = -1, -2,…, -60</a:t>
            </a:r>
          </a:p>
        </p:txBody>
      </p:sp>
      <p:pic>
        <p:nvPicPr>
          <p:cNvPr id="8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6743" y="1320620"/>
            <a:ext cx="3806830" cy="2327041"/>
          </a:xfrm>
          <a:prstGeom prst="rect">
            <a:avLst/>
          </a:prstGeom>
          <a:noFill/>
        </p:spPr>
      </p:pic>
      <p:sp>
        <p:nvSpPr>
          <p:cNvPr id="9" name="Freeform 3"/>
          <p:cNvSpPr/>
          <p:nvPr/>
        </p:nvSpPr>
        <p:spPr>
          <a:xfrm>
            <a:off x="7067549" y="1933161"/>
            <a:ext cx="144117" cy="1272203"/>
          </a:xfrm>
          <a:custGeom>
            <a:avLst/>
            <a:gdLst>
              <a:gd name="connsiteX0" fmla="*/ 0 w 144117"/>
              <a:gd name="connsiteY0" fmla="*/ 0 h 1272203"/>
              <a:gd name="connsiteX1" fmla="*/ 144117 w 144117"/>
              <a:gd name="connsiteY1" fmla="*/ 0 h 1272203"/>
              <a:gd name="connsiteX2" fmla="*/ 144117 w 144117"/>
              <a:gd name="connsiteY2" fmla="*/ 1272203 h 1272203"/>
              <a:gd name="connsiteX3" fmla="*/ 0 w 144117"/>
              <a:gd name="connsiteY3" fmla="*/ 1272203 h 1272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117" h="1272203">
                <a:moveTo>
                  <a:pt x="0" y="0"/>
                </a:moveTo>
                <a:lnTo>
                  <a:pt x="144117" y="0"/>
                </a:lnTo>
                <a:lnTo>
                  <a:pt x="144117" y="1272203"/>
                </a:lnTo>
                <a:lnTo>
                  <a:pt x="0" y="127220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 cap="flat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45306" y="1933161"/>
            <a:ext cx="144117" cy="1272203"/>
          </a:xfrm>
          <a:custGeom>
            <a:avLst/>
            <a:gdLst>
              <a:gd name="connsiteX0" fmla="*/ 0 w 144117"/>
              <a:gd name="connsiteY0" fmla="*/ 0 h 1272203"/>
              <a:gd name="connsiteX1" fmla="*/ 144117 w 144117"/>
              <a:gd name="connsiteY1" fmla="*/ 0 h 1272203"/>
              <a:gd name="connsiteX2" fmla="*/ 144117 w 144117"/>
              <a:gd name="connsiteY2" fmla="*/ 1272203 h 1272203"/>
              <a:gd name="connsiteX3" fmla="*/ 0 w 144117"/>
              <a:gd name="connsiteY3" fmla="*/ 1272203 h 1272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4117" h="1272203">
                <a:moveTo>
                  <a:pt x="0" y="0"/>
                </a:moveTo>
                <a:lnTo>
                  <a:pt x="144117" y="0"/>
                </a:lnTo>
                <a:lnTo>
                  <a:pt x="144117" y="1272203"/>
                </a:lnTo>
                <a:lnTo>
                  <a:pt x="0" y="127220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 cap="flat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556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893</Words>
  <Application>Microsoft Macintosh PowerPoint</Application>
  <PresentationFormat>On-screen Show (16:9)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맑은 고딕</vt:lpstr>
      <vt:lpstr>Microsoft YaHei</vt:lpstr>
      <vt:lpstr>ＭＳ Ｐゴシック</vt:lpstr>
      <vt:lpstr>宋体</vt:lpstr>
      <vt:lpstr>宋体</vt:lpstr>
      <vt:lpstr>Arial</vt:lpstr>
      <vt:lpstr>Calibri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刘 安琪</cp:lastModifiedBy>
  <cp:revision>10</cp:revision>
  <dcterms:created xsi:type="dcterms:W3CDTF">2021-03-22T00:00:00Z</dcterms:created>
  <dcterms:modified xsi:type="dcterms:W3CDTF">2021-03-22T23:42:32Z</dcterms:modified>
</cp:coreProperties>
</file>